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heme/theme2.xml" ContentType="application/vnd.openxmlformats-officedocument.them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notesSlides/notesSlide1.xml" ContentType="application/vnd.openxmlformats-officedocument.presentationml.notesSlide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omments/comment3.xml" ContentType="application/vnd.openxmlformats-officedocument.presentationml.comment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6"/>
  </p:sldMasterIdLst>
  <p:notesMasterIdLst>
    <p:notesMasterId r:id="rId53"/>
  </p:notesMasterIdLst>
  <p:sldIdLst>
    <p:sldId id="431" r:id="rId7"/>
    <p:sldId id="432" r:id="rId8"/>
    <p:sldId id="258" r:id="rId9"/>
    <p:sldId id="419" r:id="rId10"/>
    <p:sldId id="344" r:id="rId11"/>
    <p:sldId id="348" r:id="rId12"/>
    <p:sldId id="435" r:id="rId13"/>
    <p:sldId id="408" r:id="rId14"/>
    <p:sldId id="351" r:id="rId15"/>
    <p:sldId id="410" r:id="rId16"/>
    <p:sldId id="403" r:id="rId17"/>
    <p:sldId id="433" r:id="rId18"/>
    <p:sldId id="356" r:id="rId19"/>
    <p:sldId id="420" r:id="rId20"/>
    <p:sldId id="353" r:id="rId21"/>
    <p:sldId id="355" r:id="rId22"/>
    <p:sldId id="357" r:id="rId23"/>
    <p:sldId id="411" r:id="rId24"/>
    <p:sldId id="421" r:id="rId25"/>
    <p:sldId id="412" r:id="rId26"/>
    <p:sldId id="360" r:id="rId27"/>
    <p:sldId id="361" r:id="rId28"/>
    <p:sldId id="367" r:id="rId29"/>
    <p:sldId id="383" r:id="rId30"/>
    <p:sldId id="422" r:id="rId31"/>
    <p:sldId id="423" r:id="rId32"/>
    <p:sldId id="424" r:id="rId33"/>
    <p:sldId id="362" r:id="rId34"/>
    <p:sldId id="425" r:id="rId35"/>
    <p:sldId id="426" r:id="rId36"/>
    <p:sldId id="436" r:id="rId37"/>
    <p:sldId id="364" r:id="rId38"/>
    <p:sldId id="413" r:id="rId39"/>
    <p:sldId id="428" r:id="rId40"/>
    <p:sldId id="365" r:id="rId41"/>
    <p:sldId id="372" r:id="rId42"/>
    <p:sldId id="369" r:id="rId43"/>
    <p:sldId id="374" r:id="rId44"/>
    <p:sldId id="429" r:id="rId45"/>
    <p:sldId id="386" r:id="rId46"/>
    <p:sldId id="376" r:id="rId47"/>
    <p:sldId id="377" r:id="rId48"/>
    <p:sldId id="378" r:id="rId49"/>
    <p:sldId id="379" r:id="rId50"/>
    <p:sldId id="382" r:id="rId51"/>
    <p:sldId id="406" r:id="rId52"/>
  </p:sldIdLst>
  <p:sldSz cx="10969625" cy="6170613"/>
  <p:notesSz cx="6858000" cy="9144000"/>
  <p:custDataLst>
    <p:tags r:id="rId54"/>
  </p:custDataLst>
  <p:defaultTextStyle>
    <a:defPPr>
      <a:defRPr lang="de-DE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1pPr>
    <a:lvl2pPr marL="411137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2pPr>
    <a:lvl3pPr marL="8222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3pPr>
    <a:lvl4pPr marL="1233411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4pPr>
    <a:lvl5pPr marL="1644549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5pPr>
    <a:lvl6pPr marL="2055686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6pPr>
    <a:lvl7pPr marL="2466823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7pPr>
    <a:lvl8pPr marL="2877960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8pPr>
    <a:lvl9pPr marL="3289097" algn="l" defTabSz="822275" rtl="0" eaLnBrk="1" latinLnBrk="0" hangingPunct="1">
      <a:defRPr kern="1200">
        <a:solidFill>
          <a:schemeClr val="tx1"/>
        </a:solidFill>
        <a:latin typeface="Bosch Office Sans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EXTERNAL Agard Paolla (INOVA TALENTOS, C/IDI-LA)" initials="EAP(TC" lastIdx="3" clrIdx="0">
    <p:extLst>
      <p:ext uri="{19B8F6BF-5375-455C-9EA6-DF929625EA0E}">
        <p15:presenceInfo xmlns:p15="http://schemas.microsoft.com/office/powerpoint/2012/main" userId="EXTERNAL Agard Paolla (INOVA TALENTOS, C/IDI-LA)" providerId="None"/>
      </p:ext>
    </p:extLst>
  </p:cmAuthor>
  <p:cmAuthor id="2" name="Boaretto Marco (C/IDI-LA)" initials="BM(" lastIdx="11" clrIdx="1">
    <p:extLst>
      <p:ext uri="{19B8F6BF-5375-455C-9EA6-DF929625EA0E}">
        <p15:presenceInfo xmlns:p15="http://schemas.microsoft.com/office/powerpoint/2012/main" userId="Boaretto Marco (C/IDI-LA)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9FA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6" autoAdjust="0"/>
    <p:restoredTop sz="96387" autoAdjust="0"/>
  </p:normalViewPr>
  <p:slideViewPr>
    <p:cSldViewPr snapToGrid="0">
      <p:cViewPr varScale="1">
        <p:scale>
          <a:sx n="95" d="100"/>
          <a:sy n="95" d="100"/>
        </p:scale>
        <p:origin x="738" y="8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7.xml"/><Relationship Id="rId18" Type="http://schemas.openxmlformats.org/officeDocument/2006/relationships/slide" Target="slides/slide12.xml"/><Relationship Id="rId26" Type="http://schemas.openxmlformats.org/officeDocument/2006/relationships/slide" Target="slides/slide20.xml"/><Relationship Id="rId39" Type="http://schemas.openxmlformats.org/officeDocument/2006/relationships/slide" Target="slides/slide33.xml"/><Relationship Id="rId21" Type="http://schemas.openxmlformats.org/officeDocument/2006/relationships/slide" Target="slides/slide15.xml"/><Relationship Id="rId34" Type="http://schemas.openxmlformats.org/officeDocument/2006/relationships/slide" Target="slides/slide28.xml"/><Relationship Id="rId42" Type="http://schemas.openxmlformats.org/officeDocument/2006/relationships/slide" Target="slides/slide36.xml"/><Relationship Id="rId47" Type="http://schemas.openxmlformats.org/officeDocument/2006/relationships/slide" Target="slides/slide41.xml"/><Relationship Id="rId50" Type="http://schemas.openxmlformats.org/officeDocument/2006/relationships/slide" Target="slides/slide44.xml"/><Relationship Id="rId55" Type="http://schemas.openxmlformats.org/officeDocument/2006/relationships/commentAuthors" Target="commentAuthors.xml"/><Relationship Id="rId7" Type="http://schemas.openxmlformats.org/officeDocument/2006/relationships/slide" Target="slides/slide1.xml"/><Relationship Id="rId2" Type="http://schemas.openxmlformats.org/officeDocument/2006/relationships/customXml" Target="../customXml/item2.xml"/><Relationship Id="rId16" Type="http://schemas.openxmlformats.org/officeDocument/2006/relationships/slide" Target="slides/slide10.xml"/><Relationship Id="rId29" Type="http://schemas.openxmlformats.org/officeDocument/2006/relationships/slide" Target="slides/slide23.xml"/><Relationship Id="rId11" Type="http://schemas.openxmlformats.org/officeDocument/2006/relationships/slide" Target="slides/slide5.xml"/><Relationship Id="rId24" Type="http://schemas.openxmlformats.org/officeDocument/2006/relationships/slide" Target="slides/slide18.xml"/><Relationship Id="rId32" Type="http://schemas.openxmlformats.org/officeDocument/2006/relationships/slide" Target="slides/slide26.xml"/><Relationship Id="rId37" Type="http://schemas.openxmlformats.org/officeDocument/2006/relationships/slide" Target="slides/slide31.xml"/><Relationship Id="rId40" Type="http://schemas.openxmlformats.org/officeDocument/2006/relationships/slide" Target="slides/slide34.xml"/><Relationship Id="rId45" Type="http://schemas.openxmlformats.org/officeDocument/2006/relationships/slide" Target="slides/slide39.xml"/><Relationship Id="rId53" Type="http://schemas.openxmlformats.org/officeDocument/2006/relationships/notesMaster" Target="notesMasters/notesMaster1.xml"/><Relationship Id="rId58" Type="http://schemas.openxmlformats.org/officeDocument/2006/relationships/theme" Target="theme/theme1.xml"/><Relationship Id="rId5" Type="http://schemas.openxmlformats.org/officeDocument/2006/relationships/customXml" Target="../customXml/item5.xml"/><Relationship Id="rId19" Type="http://schemas.openxmlformats.org/officeDocument/2006/relationships/slide" Target="slides/slide13.xml"/><Relationship Id="rId4" Type="http://schemas.openxmlformats.org/officeDocument/2006/relationships/customXml" Target="../customXml/item4.xml"/><Relationship Id="rId9" Type="http://schemas.openxmlformats.org/officeDocument/2006/relationships/slide" Target="slides/slide3.xml"/><Relationship Id="rId14" Type="http://schemas.openxmlformats.org/officeDocument/2006/relationships/slide" Target="slides/slide8.xml"/><Relationship Id="rId22" Type="http://schemas.openxmlformats.org/officeDocument/2006/relationships/slide" Target="slides/slide16.xml"/><Relationship Id="rId27" Type="http://schemas.openxmlformats.org/officeDocument/2006/relationships/slide" Target="slides/slide21.xml"/><Relationship Id="rId30" Type="http://schemas.openxmlformats.org/officeDocument/2006/relationships/slide" Target="slides/slide24.xml"/><Relationship Id="rId35" Type="http://schemas.openxmlformats.org/officeDocument/2006/relationships/slide" Target="slides/slide29.xml"/><Relationship Id="rId43" Type="http://schemas.openxmlformats.org/officeDocument/2006/relationships/slide" Target="slides/slide37.xml"/><Relationship Id="rId48" Type="http://schemas.openxmlformats.org/officeDocument/2006/relationships/slide" Target="slides/slide42.xml"/><Relationship Id="rId56" Type="http://schemas.openxmlformats.org/officeDocument/2006/relationships/presProps" Target="presProps.xml"/><Relationship Id="rId8" Type="http://schemas.openxmlformats.org/officeDocument/2006/relationships/slide" Target="slides/slide2.xml"/><Relationship Id="rId51" Type="http://schemas.openxmlformats.org/officeDocument/2006/relationships/slide" Target="slides/slide45.xml"/><Relationship Id="rId3" Type="http://schemas.openxmlformats.org/officeDocument/2006/relationships/customXml" Target="../customXml/item3.xml"/><Relationship Id="rId12" Type="http://schemas.openxmlformats.org/officeDocument/2006/relationships/slide" Target="slides/slide6.xml"/><Relationship Id="rId17" Type="http://schemas.openxmlformats.org/officeDocument/2006/relationships/slide" Target="slides/slide11.xml"/><Relationship Id="rId25" Type="http://schemas.openxmlformats.org/officeDocument/2006/relationships/slide" Target="slides/slide19.xml"/><Relationship Id="rId33" Type="http://schemas.openxmlformats.org/officeDocument/2006/relationships/slide" Target="slides/slide27.xml"/><Relationship Id="rId38" Type="http://schemas.openxmlformats.org/officeDocument/2006/relationships/slide" Target="slides/slide32.xml"/><Relationship Id="rId46" Type="http://schemas.openxmlformats.org/officeDocument/2006/relationships/slide" Target="slides/slide40.xml"/><Relationship Id="rId59" Type="http://schemas.openxmlformats.org/officeDocument/2006/relationships/tableStyles" Target="tableStyles.xml"/><Relationship Id="rId20" Type="http://schemas.openxmlformats.org/officeDocument/2006/relationships/slide" Target="slides/slide14.xml"/><Relationship Id="rId41" Type="http://schemas.openxmlformats.org/officeDocument/2006/relationships/slide" Target="slides/slide35.xml"/><Relationship Id="rId54" Type="http://schemas.openxmlformats.org/officeDocument/2006/relationships/tags" Target="tags/tag1.xml"/><Relationship Id="rId1" Type="http://schemas.openxmlformats.org/officeDocument/2006/relationships/customXml" Target="../customXml/item1.xml"/><Relationship Id="rId6" Type="http://schemas.openxmlformats.org/officeDocument/2006/relationships/slideMaster" Target="slideMasters/slideMaster1.xml"/><Relationship Id="rId15" Type="http://schemas.openxmlformats.org/officeDocument/2006/relationships/slide" Target="slides/slide9.xml"/><Relationship Id="rId23" Type="http://schemas.openxmlformats.org/officeDocument/2006/relationships/slide" Target="slides/slide17.xml"/><Relationship Id="rId28" Type="http://schemas.openxmlformats.org/officeDocument/2006/relationships/slide" Target="slides/slide22.xml"/><Relationship Id="rId36" Type="http://schemas.openxmlformats.org/officeDocument/2006/relationships/slide" Target="slides/slide30.xml"/><Relationship Id="rId49" Type="http://schemas.openxmlformats.org/officeDocument/2006/relationships/slide" Target="slides/slide43.xml"/><Relationship Id="rId57" Type="http://schemas.openxmlformats.org/officeDocument/2006/relationships/viewProps" Target="viewProps.xml"/><Relationship Id="rId10" Type="http://schemas.openxmlformats.org/officeDocument/2006/relationships/slide" Target="slides/slide4.xml"/><Relationship Id="rId31" Type="http://schemas.openxmlformats.org/officeDocument/2006/relationships/slide" Target="slides/slide25.xml"/><Relationship Id="rId44" Type="http://schemas.openxmlformats.org/officeDocument/2006/relationships/slide" Target="slides/slide38.xml"/><Relationship Id="rId52" Type="http://schemas.openxmlformats.org/officeDocument/2006/relationships/slide" Target="slides/slide46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5:32:53.547" idx="11">
    <p:pos x="6746" y="408"/>
    <p:text>https://medium.com/cantors-paradise/calculating-the-value-of-pi-using-random-numbers-a-monte-carlo-simulation-d4b80dc12bdf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2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1-10T15:32:53.547" idx="11">
    <p:pos x="6746" y="408"/>
    <p:text>https://medium.com/cantors-paradise/calculating-the-value-of-pi-using-random-numbers-a-monte-carlo-simulation-d4b80dc12bdf</p:text>
    <p:extLst>
      <p:ext uri="{C676402C-5697-4E1C-873F-D02D1690AC5C}">
        <p15:threadingInfo xmlns:p15="http://schemas.microsoft.com/office/powerpoint/2012/main" timeZoneBias="180"/>
      </p:ext>
    </p:extLst>
  </p:cm>
</p:cmLst>
</file>

<file path=ppt/comments/comment3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2" dt="2020-10-26T16:54:13.462" idx="5">
    <p:pos x="5854" y="2642"/>
    <p:text>Comentar sobre problemas de minimização e maximização</p:text>
    <p:extLst>
      <p:ext uri="{C676402C-5697-4E1C-873F-D02D1690AC5C}">
        <p15:threadingInfo xmlns:p15="http://schemas.microsoft.com/office/powerpoint/2012/main" timeZoneBias="18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007911F-CEAF-4F0B-98BD-EFB38C6572AA}" type="datetimeFigureOut">
              <a:rPr lang="de-DE" smtClean="0"/>
              <a:t>03.05.2022</a:t>
            </a:fld>
            <a:endParaRPr lang="de-DE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e-DE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e-DE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92D48B2-9EB0-4B37-9B35-FC11E2EA535A}" type="slidenum">
              <a:rPr lang="de-DE" smtClean="0"/>
              <a:t>‹nº›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2031539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J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76062262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MSE –Erro</a:t>
            </a:r>
            <a:r>
              <a:rPr lang="pt-BR" baseline="0" dirty="0"/>
              <a:t> médio quadrático</a:t>
            </a:r>
          </a:p>
          <a:p>
            <a:r>
              <a:rPr lang="pt-BR" baseline="0" dirty="0"/>
              <a:t>RMSE – Raiz do erro médio quadrático</a:t>
            </a:r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17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2367588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54009431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362189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24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036189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Capacidade do teu modelo em explicar os dados mais próximos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28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70034704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Capacidade do teu modelo em explicar os dados mais próximos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29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27901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pt-BR" dirty="0"/>
              <a:t>Capacidade do teu modelo em explicar os dados mais próximos</a:t>
            </a:r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92D48B2-9EB0-4B37-9B35-FC11E2EA535A}" type="slidenum">
              <a:rPr lang="de-DE" smtClean="0"/>
              <a:t>30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454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tags" Target="../tags/tag29.xml"/><Relationship Id="rId7" Type="http://schemas.openxmlformats.org/officeDocument/2006/relationships/image" Target="../media/image1.png"/><Relationship Id="rId2" Type="http://schemas.openxmlformats.org/officeDocument/2006/relationships/tags" Target="../tags/tag28.xml"/><Relationship Id="rId1" Type="http://schemas.openxmlformats.org/officeDocument/2006/relationships/tags" Target="../tags/tag2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tags" Target="../tags/tag32.xml"/><Relationship Id="rId7" Type="http://schemas.openxmlformats.org/officeDocument/2006/relationships/image" Target="../media/image1.png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tags" Target="../tags/tag35.xml"/><Relationship Id="rId7" Type="http://schemas.openxmlformats.org/officeDocument/2006/relationships/image" Target="../media/image1.png"/><Relationship Id="rId2" Type="http://schemas.openxmlformats.org/officeDocument/2006/relationships/tags" Target="../tags/tag34.xml"/><Relationship Id="rId1" Type="http://schemas.openxmlformats.org/officeDocument/2006/relationships/tags" Target="../tags/tag33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tags" Target="../tags/tag38.xml"/><Relationship Id="rId7" Type="http://schemas.openxmlformats.org/officeDocument/2006/relationships/image" Target="../media/image1.png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tags" Target="../tags/tag41.xml"/><Relationship Id="rId7" Type="http://schemas.openxmlformats.org/officeDocument/2006/relationships/image" Target="../media/image1.png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tags" Target="../tags/tag44.xml"/><Relationship Id="rId7" Type="http://schemas.openxmlformats.org/officeDocument/2006/relationships/image" Target="../media/image1.png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tags" Target="../tags/tag47.xml"/><Relationship Id="rId7" Type="http://schemas.openxmlformats.org/officeDocument/2006/relationships/image" Target="../media/image1.png"/><Relationship Id="rId2" Type="http://schemas.openxmlformats.org/officeDocument/2006/relationships/tags" Target="../tags/tag46.xml"/><Relationship Id="rId1" Type="http://schemas.openxmlformats.org/officeDocument/2006/relationships/tags" Target="../tags/tag4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3" Type="http://schemas.openxmlformats.org/officeDocument/2006/relationships/tags" Target="../tags/tag50.xml"/><Relationship Id="rId7" Type="http://schemas.openxmlformats.org/officeDocument/2006/relationships/image" Target="../media/image1.png"/><Relationship Id="rId2" Type="http://schemas.openxmlformats.org/officeDocument/2006/relationships/tags" Target="../tags/tag49.xml"/><Relationship Id="rId1" Type="http://schemas.openxmlformats.org/officeDocument/2006/relationships/tags" Target="../tags/tag4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2.xml"/><Relationship Id="rId1" Type="http://schemas.openxmlformats.org/officeDocument/2006/relationships/tags" Target="../tags/tag51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tags" Target="../tags/tag55.xml"/><Relationship Id="rId7" Type="http://schemas.openxmlformats.org/officeDocument/2006/relationships/image" Target="../media/image1.png"/><Relationship Id="rId2" Type="http://schemas.openxmlformats.org/officeDocument/2006/relationships/tags" Target="../tags/tag54.xml"/><Relationship Id="rId1" Type="http://schemas.openxmlformats.org/officeDocument/2006/relationships/tags" Target="../tags/tag53.xml"/><Relationship Id="rId6" Type="http://schemas.openxmlformats.org/officeDocument/2006/relationships/image" Target="../media/image8.png"/><Relationship Id="rId5" Type="http://schemas.openxmlformats.org/officeDocument/2006/relationships/slideMaster" Target="../slideMasters/slideMaster1.xml"/><Relationship Id="rId10" Type="http://schemas.openxmlformats.org/officeDocument/2006/relationships/image" Target="../media/image4.png"/><Relationship Id="rId4" Type="http://schemas.openxmlformats.org/officeDocument/2006/relationships/tags" Target="../tags/tag56.xml"/><Relationship Id="rId9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tags" Target="../tags/tag6.xml"/><Relationship Id="rId7" Type="http://schemas.openxmlformats.org/officeDocument/2006/relationships/image" Target="../media/image2.png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6" Type="http://schemas.openxmlformats.org/officeDocument/2006/relationships/image" Target="../media/image1.png"/><Relationship Id="rId5" Type="http://schemas.openxmlformats.org/officeDocument/2006/relationships/slideMaster" Target="../slideMasters/slideMaster1.xml"/><Relationship Id="rId4" Type="http://schemas.openxmlformats.org/officeDocument/2006/relationships/tags" Target="../tags/tag7.xml"/><Relationship Id="rId9" Type="http://schemas.openxmlformats.org/officeDocument/2006/relationships/image" Target="../media/image4.png"/></Relationships>
</file>

<file path=ppt/slideLayouts/_rels/slideLayout20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58.xml"/><Relationship Id="rId1" Type="http://schemas.openxmlformats.org/officeDocument/2006/relationships/tags" Target="../tags/tag57.xml"/><Relationship Id="rId6" Type="http://schemas.openxmlformats.org/officeDocument/2006/relationships/image" Target="../media/image2.png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2.xml"/><Relationship Id="rId1" Type="http://schemas.openxmlformats.org/officeDocument/2006/relationships/tags" Target="../tags/tag6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8.png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64.xml"/><Relationship Id="rId1" Type="http://schemas.openxmlformats.org/officeDocument/2006/relationships/tags" Target="../tags/tag63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8" Type="http://schemas.openxmlformats.org/officeDocument/2006/relationships/tags" Target="../tags/tag72.xml"/><Relationship Id="rId13" Type="http://schemas.openxmlformats.org/officeDocument/2006/relationships/image" Target="../media/image1.png"/><Relationship Id="rId3" Type="http://schemas.openxmlformats.org/officeDocument/2006/relationships/tags" Target="../tags/tag67.xml"/><Relationship Id="rId7" Type="http://schemas.openxmlformats.org/officeDocument/2006/relationships/tags" Target="../tags/tag71.xml"/><Relationship Id="rId12" Type="http://schemas.openxmlformats.org/officeDocument/2006/relationships/image" Target="../media/image7.png"/><Relationship Id="rId17" Type="http://schemas.openxmlformats.org/officeDocument/2006/relationships/image" Target="../media/image13.jpeg"/><Relationship Id="rId2" Type="http://schemas.openxmlformats.org/officeDocument/2006/relationships/tags" Target="../tags/tag66.xml"/><Relationship Id="rId16" Type="http://schemas.openxmlformats.org/officeDocument/2006/relationships/image" Target="../media/image12.png"/><Relationship Id="rId1" Type="http://schemas.openxmlformats.org/officeDocument/2006/relationships/tags" Target="../tags/tag65.xml"/><Relationship Id="rId6" Type="http://schemas.openxmlformats.org/officeDocument/2006/relationships/tags" Target="../tags/tag70.xml"/><Relationship Id="rId11" Type="http://schemas.openxmlformats.org/officeDocument/2006/relationships/image" Target="../media/image6.png"/><Relationship Id="rId5" Type="http://schemas.openxmlformats.org/officeDocument/2006/relationships/tags" Target="../tags/tag69.xml"/><Relationship Id="rId15" Type="http://schemas.openxmlformats.org/officeDocument/2006/relationships/image" Target="../media/image10.png"/><Relationship Id="rId10" Type="http://schemas.openxmlformats.org/officeDocument/2006/relationships/slideMaster" Target="../slideMasters/slideMaster1.xml"/><Relationship Id="rId4" Type="http://schemas.openxmlformats.org/officeDocument/2006/relationships/tags" Target="../tags/tag68.xml"/><Relationship Id="rId9" Type="http://schemas.openxmlformats.org/officeDocument/2006/relationships/tags" Target="../tags/tag73.xml"/><Relationship Id="rId1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image" Target="../media/image5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tags" Target="../tags/tag14.xml"/><Relationship Id="rId7" Type="http://schemas.openxmlformats.org/officeDocument/2006/relationships/image" Target="../media/image1.png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tags" Target="../tags/tag17.xml"/><Relationship Id="rId7" Type="http://schemas.openxmlformats.org/officeDocument/2006/relationships/image" Target="../media/image1.png"/><Relationship Id="rId2" Type="http://schemas.openxmlformats.org/officeDocument/2006/relationships/tags" Target="../tags/tag16.xml"/><Relationship Id="rId1" Type="http://schemas.openxmlformats.org/officeDocument/2006/relationships/tags" Target="../tags/tag15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tags" Target="../tags/tag20.xml"/><Relationship Id="rId7" Type="http://schemas.openxmlformats.org/officeDocument/2006/relationships/image" Target="../media/image1.png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tags" Target="../tags/tag23.xml"/><Relationship Id="rId7" Type="http://schemas.openxmlformats.org/officeDocument/2006/relationships/image" Target="../media/image1.png"/><Relationship Id="rId2" Type="http://schemas.openxmlformats.org/officeDocument/2006/relationships/tags" Target="../tags/tag22.xml"/><Relationship Id="rId1" Type="http://schemas.openxmlformats.org/officeDocument/2006/relationships/tags" Target="../tags/tag2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tags" Target="../tags/tag26.xml"/><Relationship Id="rId7" Type="http://schemas.openxmlformats.org/officeDocument/2006/relationships/image" Target="../media/image1.png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45629990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vertic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E29BFEC5-7639-4AE9-A818-5EB7EC3C9C5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5E99B80D-00FD-40C8-B929-FA71A2E035A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5853600" y="1295999"/>
            <a:ext cx="48600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0193DB20-8E77-4A05-AA77-554F32E8990F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AD1AA2B6-6C2F-4A14-9E4C-FB86A10EF6B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8760123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3225" userDrawn="1">
          <p15:clr>
            <a:srgbClr val="FBAE40"/>
          </p15:clr>
        </p15:guide>
        <p15:guide id="9" pos="3687" userDrawn="1">
          <p15:clr>
            <a:srgbClr val="FBAE40"/>
          </p15:clr>
        </p15:guide>
      </p15:sldGuideLst>
    </p:ext>
  </p:extLs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Chapter_titleonly">
            <a:extLst>
              <a:ext uri="{FF2B5EF4-FFF2-40B4-BE49-F238E27FC236}">
                <a16:creationId xmlns:a16="http://schemas.microsoft.com/office/drawing/2014/main" id="{7CCAFAD8-87FF-4E8A-B13E-2709A28399C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4213B860-B040-4AA5-BCCF-91A137076F8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7560000" y="1295999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2646ABA5-1E42-496E-B88F-BEBEC4B2C7B6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A9AAC15-C2E5-4D68-B499-7D3FC8760D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3F3E027D-9EE5-4C12-9974-36EA025C350F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3909600" y="1296000"/>
            <a:ext cx="31284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3" name="Rectangle7">
            <a:extLst>
              <a:ext uri="{FF2B5EF4-FFF2-40B4-BE49-F238E27FC236}">
                <a16:creationId xmlns:a16="http://schemas.microsoft.com/office/drawing/2014/main" id="{79759149-285E-4F0E-938E-7199B34084B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853C9362-E049-4C5A-93EB-CA7DB346BCAC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052008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35" userDrawn="1">
          <p15:clr>
            <a:srgbClr val="FBAE40"/>
          </p15:clr>
        </p15:guide>
        <p15:guide id="9" pos="2462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85E4898A-B45B-416F-8A7F-E57751056E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A33F6F31-B924-4EAD-BDA8-332AAD2C417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08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549900" y="1295399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90449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4" hasCustomPrompt="1"/>
          </p:nvPr>
        </p:nvSpPr>
        <p:spPr>
          <a:xfrm>
            <a:off x="8195310" y="1295400"/>
            <a:ext cx="2515870" cy="416814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A3C6D0D9-04AD-43FA-8B6F-53255648BE83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A5FC486E-34C4-4DFC-9640-0742E0B83B94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3A9A741C-7644-4810-ABAF-465822FC0D7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2F5D5F7F-9AC3-4C8C-9378-5DCB41FEB94B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6311460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1749" userDrawn="1">
          <p15:clr>
            <a:srgbClr val="FBAE40"/>
          </p15:clr>
        </p15:guide>
        <p15:guide id="9" pos="1829" userDrawn="1">
          <p15:clr>
            <a:srgbClr val="FBAE40"/>
          </p15:clr>
        </p15:guide>
        <p15:guide id="10" pos="3416" userDrawn="1">
          <p15:clr>
            <a:srgbClr val="FBAE40"/>
          </p15:clr>
        </p15:guide>
        <p15:guide id="11" pos="3495" userDrawn="1">
          <p15:clr>
            <a:srgbClr val="FBAE40"/>
          </p15:clr>
        </p15:guide>
        <p15:guide id="12" pos="5082" userDrawn="1">
          <p15:clr>
            <a:srgbClr val="FBAE40"/>
          </p15:clr>
        </p15:guide>
        <p15:guide id="13" pos="5162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horizontal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Chapter_titleonly">
            <a:extLst>
              <a:ext uri="{FF2B5EF4-FFF2-40B4-BE49-F238E27FC236}">
                <a16:creationId xmlns:a16="http://schemas.microsoft.com/office/drawing/2014/main" id="{9398DDFA-1939-498B-8921-7DDB40481FE9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AB79D08E-37B8-49BA-9E18-ED577CD9990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104508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9" name="Grafik 3" descr="bottom_d2_169.png">
            <a:extLst>
              <a:ext uri="{FF2B5EF4-FFF2-40B4-BE49-F238E27FC236}">
                <a16:creationId xmlns:a16="http://schemas.microsoft.com/office/drawing/2014/main" id="{E1C644A7-78AF-407E-A25C-6F76F012AC1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0" name="Grafik 29" descr="logo2_d2.png">
            <a:extLst>
              <a:ext uri="{FF2B5EF4-FFF2-40B4-BE49-F238E27FC236}">
                <a16:creationId xmlns:a16="http://schemas.microsoft.com/office/drawing/2014/main" id="{BF432EB7-B56F-491D-9D42-9FA89D925A5A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2E7C0809-54C2-4B00-97B9-AEB55C54DF36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F944409F-1D53-436E-A382-254727DA7F5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95637232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2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Chapter_titleonly">
            <a:extLst>
              <a:ext uri="{FF2B5EF4-FFF2-40B4-BE49-F238E27FC236}">
                <a16:creationId xmlns:a16="http://schemas.microsoft.com/office/drawing/2014/main" id="{90C8652B-1F43-4467-AC53-668A8D3D470B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5" name="Title 1">
            <a:extLst>
              <a:ext uri="{FF2B5EF4-FFF2-40B4-BE49-F238E27FC236}">
                <a16:creationId xmlns:a16="http://schemas.microsoft.com/office/drawing/2014/main" id="{EFDBB36D-E1FF-4336-B805-B8B7F4B25A8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5853600" y="1295999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5853600" y="3445201"/>
            <a:ext cx="48600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1" name="Grafik 3" descr="bottom_d2_169.png">
            <a:extLst>
              <a:ext uri="{FF2B5EF4-FFF2-40B4-BE49-F238E27FC236}">
                <a16:creationId xmlns:a16="http://schemas.microsoft.com/office/drawing/2014/main" id="{14946AFE-2563-4C40-963E-DFE36F6D317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2" name="Grafik 31" descr="logo2_d2.png">
            <a:extLst>
              <a:ext uri="{FF2B5EF4-FFF2-40B4-BE49-F238E27FC236}">
                <a16:creationId xmlns:a16="http://schemas.microsoft.com/office/drawing/2014/main" id="{8A247A46-B0BA-49FE-BDE2-4F90A734854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4" name="Rectangle7">
            <a:extLst>
              <a:ext uri="{FF2B5EF4-FFF2-40B4-BE49-F238E27FC236}">
                <a16:creationId xmlns:a16="http://schemas.microsoft.com/office/drawing/2014/main" id="{43F0E5D0-784C-433E-AAB0-40D43C1BCBA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6" name="Grafik 4" descr="logo1_d2.png">
            <a:extLst>
              <a:ext uri="{FF2B5EF4-FFF2-40B4-BE49-F238E27FC236}">
                <a16:creationId xmlns:a16="http://schemas.microsoft.com/office/drawing/2014/main" id="{17992435-2281-4D69-8E9C-A9BD8CD4504F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193590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3225" userDrawn="1">
          <p15:clr>
            <a:srgbClr val="FBAE40"/>
          </p15:clr>
        </p15:guide>
        <p15:guide id="11" pos="3687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3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Chapter_titleonly">
            <a:extLst>
              <a:ext uri="{FF2B5EF4-FFF2-40B4-BE49-F238E27FC236}">
                <a16:creationId xmlns:a16="http://schemas.microsoft.com/office/drawing/2014/main" id="{FEDBFC76-9F59-4A18-8E8B-EDDF9CC208BC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0226D581-60F4-440B-A410-F6582BC0DCF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39096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5" hasCustomPrompt="1"/>
          </p:nvPr>
        </p:nvSpPr>
        <p:spPr>
          <a:xfrm>
            <a:off x="7560000" y="1295999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39096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6" hasCustomPrompt="1"/>
          </p:nvPr>
        </p:nvSpPr>
        <p:spPr>
          <a:xfrm>
            <a:off x="7560000" y="3445201"/>
            <a:ext cx="3128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C680F8C7-4715-4E6C-829A-E87F16C03BB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8" name="Grafik 4" descr="logo1_d2.png">
            <a:extLst>
              <a:ext uri="{FF2B5EF4-FFF2-40B4-BE49-F238E27FC236}">
                <a16:creationId xmlns:a16="http://schemas.microsoft.com/office/drawing/2014/main" id="{058025F0-4E5A-4419-90FC-FD31DB24C30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482577220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pos="2140" userDrawn="1">
          <p15:clr>
            <a:srgbClr val="FBAE40"/>
          </p15:clr>
        </p15:guide>
        <p15:guide id="9" pos="2457" userDrawn="1">
          <p15:clr>
            <a:srgbClr val="FBAE40"/>
          </p15:clr>
        </p15:guide>
        <p15:guide id="10" pos="4434" userDrawn="1">
          <p15:clr>
            <a:srgbClr val="FBAE40"/>
          </p15:clr>
        </p15:guide>
        <p15:guide id="11" pos="4761" userDrawn="1">
          <p15:clr>
            <a:srgbClr val="FBAE40"/>
          </p15:clr>
        </p15:guide>
        <p15:guide id="12" orient="horz" pos="2090" userDrawn="1">
          <p15:clr>
            <a:srgbClr val="FBAE40"/>
          </p15:clr>
        </p15:guide>
        <p15:guide id="13" orient="horz" pos="2169" userDrawn="1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4 x 2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Chapter_titleonly">
            <a:extLst>
              <a:ext uri="{FF2B5EF4-FFF2-40B4-BE49-F238E27FC236}">
                <a16:creationId xmlns:a16="http://schemas.microsoft.com/office/drawing/2014/main" id="{20D581F7-7281-48B4-B67B-7228F84F398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C7544615-D17B-4350-B517-7E469AC91AB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5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259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6" name="Content Placeholder 3"/>
          <p:cNvSpPr>
            <a:spLocks noGrp="1"/>
          </p:cNvSpPr>
          <p:nvPr>
            <p:ph sz="half" idx="3" hasCustomPrompt="1"/>
          </p:nvPr>
        </p:nvSpPr>
        <p:spPr>
          <a:xfrm>
            <a:off x="2905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8" name="Content Placeholder 3"/>
          <p:cNvSpPr>
            <a:spLocks noGrp="1"/>
          </p:cNvSpPr>
          <p:nvPr>
            <p:ph sz="half" idx="7" hasCustomPrompt="1"/>
          </p:nvPr>
        </p:nvSpPr>
        <p:spPr>
          <a:xfrm>
            <a:off x="8197200" y="1295999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9" name="Content Placeholder 2"/>
          <p:cNvSpPr>
            <a:spLocks noGrp="1"/>
          </p:cNvSpPr>
          <p:nvPr>
            <p:ph sz="half" idx="2" hasCustomPrompt="1"/>
          </p:nvPr>
        </p:nvSpPr>
        <p:spPr>
          <a:xfrm>
            <a:off x="259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0" name="Content Placeholder 3"/>
          <p:cNvSpPr>
            <a:spLocks noGrp="1"/>
          </p:cNvSpPr>
          <p:nvPr>
            <p:ph sz="half" idx="4" hasCustomPrompt="1"/>
          </p:nvPr>
        </p:nvSpPr>
        <p:spPr>
          <a:xfrm>
            <a:off x="2905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1" name="Content Placeholder 3"/>
          <p:cNvSpPr>
            <a:spLocks noGrp="1"/>
          </p:cNvSpPr>
          <p:nvPr>
            <p:ph sz="half" idx="8" hasCustomPrompt="1"/>
          </p:nvPr>
        </p:nvSpPr>
        <p:spPr>
          <a:xfrm>
            <a:off x="8197200" y="3445201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33" name="Grafik 3" descr="bottom_d2_169.png">
            <a:extLst>
              <a:ext uri="{FF2B5EF4-FFF2-40B4-BE49-F238E27FC236}">
                <a16:creationId xmlns:a16="http://schemas.microsoft.com/office/drawing/2014/main" id="{D68326DC-5F3B-4205-8352-8D213F6B12F1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4" name="Grafik 33" descr="logo2_d2.png">
            <a:extLst>
              <a:ext uri="{FF2B5EF4-FFF2-40B4-BE49-F238E27FC236}">
                <a16:creationId xmlns:a16="http://schemas.microsoft.com/office/drawing/2014/main" id="{6306B871-7048-4385-84D6-368540647FAF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7" name="Content Placeholder 3">
            <a:extLst>
              <a:ext uri="{FF2B5EF4-FFF2-40B4-BE49-F238E27FC236}">
                <a16:creationId xmlns:a16="http://schemas.microsoft.com/office/drawing/2014/main" id="{58468F8D-277D-4F1A-84A1-62122010643F}"/>
              </a:ext>
            </a:extLst>
          </p:cNvPr>
          <p:cNvSpPr>
            <a:spLocks noGrp="1"/>
          </p:cNvSpPr>
          <p:nvPr>
            <p:ph sz="half" idx="5" hasCustomPrompt="1"/>
          </p:nvPr>
        </p:nvSpPr>
        <p:spPr>
          <a:xfrm>
            <a:off x="5551200" y="12960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18" name="Content Placeholder 3">
            <a:extLst>
              <a:ext uri="{FF2B5EF4-FFF2-40B4-BE49-F238E27FC236}">
                <a16:creationId xmlns:a16="http://schemas.microsoft.com/office/drawing/2014/main" id="{B143799E-2832-49D7-9953-45BACACA7549}"/>
              </a:ext>
            </a:extLst>
          </p:cNvPr>
          <p:cNvSpPr>
            <a:spLocks noGrp="1"/>
          </p:cNvSpPr>
          <p:nvPr>
            <p:ph sz="half" idx="6" hasCustomPrompt="1"/>
          </p:nvPr>
        </p:nvSpPr>
        <p:spPr>
          <a:xfrm>
            <a:off x="5551200" y="3445200"/>
            <a:ext cx="2516400" cy="20196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 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  <p:sp>
        <p:nvSpPr>
          <p:cNvPr id="21" name="Rectangle7">
            <a:extLst>
              <a:ext uri="{FF2B5EF4-FFF2-40B4-BE49-F238E27FC236}">
                <a16:creationId xmlns:a16="http://schemas.microsoft.com/office/drawing/2014/main" id="{60F530EA-2EFB-4DC6-BA26-465D18FD265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22" name="Grafik 4" descr="logo1_d2.png">
            <a:extLst>
              <a:ext uri="{FF2B5EF4-FFF2-40B4-BE49-F238E27FC236}">
                <a16:creationId xmlns:a16="http://schemas.microsoft.com/office/drawing/2014/main" id="{F7F706B3-07D4-410C-B7A6-C9E5735A9928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7142147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  <p15:guide id="8" orient="horz" pos="2090" userDrawn="1">
          <p15:clr>
            <a:srgbClr val="FBAE40"/>
          </p15:clr>
        </p15:guide>
        <p15:guide id="9" orient="horz" pos="2169" userDrawn="1">
          <p15:clr>
            <a:srgbClr val="FBAE40"/>
          </p15:clr>
        </p15:guide>
        <p15:guide id="10" pos="1749" userDrawn="1">
          <p15:clr>
            <a:srgbClr val="FBAE40"/>
          </p15:clr>
        </p15:guide>
        <p15:guide id="11" pos="1830" userDrawn="1">
          <p15:clr>
            <a:srgbClr val="FBAE40"/>
          </p15:clr>
        </p15:guide>
        <p15:guide id="12" pos="3416" userDrawn="1">
          <p15:clr>
            <a:srgbClr val="FBAE40"/>
          </p15:clr>
        </p15:guide>
        <p15:guide id="13" pos="3497" userDrawn="1">
          <p15:clr>
            <a:srgbClr val="FBAE40"/>
          </p15:clr>
        </p15:guide>
        <p15:guide id="14" pos="5082" userDrawn="1">
          <p15:clr>
            <a:srgbClr val="FBAE40"/>
          </p15:clr>
        </p15:guide>
        <p15:guide id="15" pos="5163" userDrawn="1">
          <p15:clr>
            <a:srgbClr val="FBAE4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9" name="Grafik 3" descr="bottom_d2_169.png">
            <a:extLst>
              <a:ext uri="{FF2B5EF4-FFF2-40B4-BE49-F238E27FC236}">
                <a16:creationId xmlns:a16="http://schemas.microsoft.com/office/drawing/2014/main" id="{EF316F00-ABDB-4F1C-8223-8689636D6D52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0" name="Grafik 9" descr="logo2_d2.png">
            <a:extLst>
              <a:ext uri="{FF2B5EF4-FFF2-40B4-BE49-F238E27FC236}">
                <a16:creationId xmlns:a16="http://schemas.microsoft.com/office/drawing/2014/main" id="{30CBBFCD-8992-45AF-92BD-7EBF3A86E1C1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8" name="Rectangle7">
            <a:extLst>
              <a:ext uri="{FF2B5EF4-FFF2-40B4-BE49-F238E27FC236}">
                <a16:creationId xmlns:a16="http://schemas.microsoft.com/office/drawing/2014/main" id="{C868D9BE-A299-4D0B-87AF-B491FAE5FD28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0B4DD8A5-C16C-443A-8C22-A52B612231A5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074551859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Full Page Graphic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35DC742-BC8F-47B5-88E2-93616D59A618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3" descr="right_d2.png">
            <a:extLst>
              <a:ext uri="{FF2B5EF4-FFF2-40B4-BE49-F238E27FC236}">
                <a16:creationId xmlns:a16="http://schemas.microsoft.com/office/drawing/2014/main" id="{2E1D2BC1-44DB-403E-B4D8-3E1DC5D199E5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273178664"/>
      </p:ext>
    </p:extLst>
  </p:cSld>
  <p:clrMapOvr>
    <a:masterClrMapping/>
  </p:clrMapOvr>
  <p:hf sldNum="0" hdr="0" ftr="0" dt="0"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6"/>
          <a:srcRect l="5187" r="12469" b="16680"/>
          <a:stretch/>
        </p:blipFill>
        <p:spPr>
          <a:xfrm>
            <a:off x="-43543" y="318"/>
            <a:ext cx="11013168" cy="6171882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8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5" name="Imagem 4"/>
          <p:cNvPicPr>
            <a:picLocks noChangeAspect="1"/>
          </p:cNvPicPr>
          <p:nvPr userDrawn="1"/>
        </p:nvPicPr>
        <p:blipFill rotWithShape="1">
          <a:blip r:embed="rId6"/>
          <a:srcRect l="5187" r="12469" b="16680"/>
          <a:stretch/>
        </p:blipFill>
        <p:spPr>
          <a:xfrm>
            <a:off x="-43542" y="318"/>
            <a:ext cx="11013168" cy="6171882"/>
          </a:xfrm>
          <a:prstGeom prst="rect">
            <a:avLst/>
          </a:prstGeom>
        </p:spPr>
      </p:pic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99318093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8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5896303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2_Title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Background 1" descr="bg1_d2_169.png">
            <a:extLst>
              <a:ext uri="{FF2B5EF4-FFF2-40B4-BE49-F238E27FC236}">
                <a16:creationId xmlns:a16="http://schemas.microsoft.com/office/drawing/2014/main" id="{896CC0FD-4256-4167-AE25-A738EE088951}"/>
              </a:ext>
            </a:extLst>
          </p:cNvPr>
          <p:cNvPicPr>
            <a:picLocks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2"/>
            <a:ext cx="10970260" cy="617092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173BBCFB-9404-4FBA-9EEC-E8008B6044A2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080" y="259200"/>
            <a:ext cx="987298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10" name="Grafik 3" descr="right_d2.png">
            <a:extLst>
              <a:ext uri="{FF2B5EF4-FFF2-40B4-BE49-F238E27FC236}">
                <a16:creationId xmlns:a16="http://schemas.microsoft.com/office/drawing/2014/main" id="{649683E7-5D3C-46E0-92A4-661F3C29C858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720" y="2"/>
            <a:ext cx="12954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175973395"/>
      </p:ext>
    </p:extLst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825096528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2_End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Imagem 10"/>
          <p:cNvPicPr>
            <a:picLocks noChangeAspect="1"/>
          </p:cNvPicPr>
          <p:nvPr userDrawn="1"/>
        </p:nvPicPr>
        <p:blipFill rotWithShape="1">
          <a:blip r:embed="rId4"/>
          <a:srcRect l="5187" r="12469" b="16680"/>
          <a:stretch/>
        </p:blipFill>
        <p:spPr>
          <a:xfrm>
            <a:off x="-43542" y="318"/>
            <a:ext cx="11013168" cy="6171882"/>
          </a:xfrm>
          <a:prstGeom prst="rect">
            <a:avLst/>
          </a:prstGeom>
        </p:spPr>
      </p:pic>
      <p:pic>
        <p:nvPicPr>
          <p:cNvPr id="6" name="Grafik 4" descr="logo1_d2.png">
            <a:extLst>
              <a:ext uri="{FF2B5EF4-FFF2-40B4-BE49-F238E27FC236}">
                <a16:creationId xmlns:a16="http://schemas.microsoft.com/office/drawing/2014/main" id="{AD329951-67FC-4FE1-85D1-D4AEA8479C0D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7AD5F0A5-2B17-4D20-B0E6-B4F0FA97751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8063678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3_Title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7868D6E5-0EC1-4883-8CF9-7E8712A5DE9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2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3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94318824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>
          <p15:clr>
            <a:srgbClr val="FBAE40"/>
          </p15:clr>
        </p15:guide>
        <p15:guide id="2" pos="6384">
          <p15:clr>
            <a:srgbClr val="FBAE40"/>
          </p15:clr>
        </p15:guide>
        <p15:guide id="3" orient="horz" pos="162">
          <p15:clr>
            <a:srgbClr val="FBAE40"/>
          </p15:clr>
        </p15:guide>
        <p15:guide id="4" orient="horz" pos="3443">
          <p15:clr>
            <a:srgbClr val="FBAE4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9F308F-C7EE-4CED-B338-912A9B63FFB2}" type="datetimeFigureOut">
              <a:rPr lang="en-US" smtClean="0"/>
              <a:t>5/3/2022</a:t>
            </a:fld>
            <a:endParaRPr lang="en-US"/>
          </a:p>
        </p:txBody>
      </p:sp>
      <p:sp>
        <p:nvSpPr>
          <p:cNvPr id="5" name="Espaço Reservado para Rodapé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485D9A6-C7F3-4A0A-A945-ABF4029BD803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00075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2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3"/>
            </p:custDataLst>
          </p:nvPr>
        </p:nvPicPr>
        <p:blipFill>
          <a:blip r:embed="rId1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2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4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>
            <p:custDataLst>
              <p:tags r:id="rId5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16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7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>
            <p:custDataLst>
              <p:tags r:id="rId6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8" name="sax_Navi" hidden="1">
            <a:extLst>
              <a:ext uri="{FF2B5EF4-FFF2-40B4-BE49-F238E27FC236}">
                <a16:creationId xmlns:a16="http://schemas.microsoft.com/office/drawing/2014/main" id="{C41FF67E-CAC8-4727-BB80-BD3270D0CEF8}"/>
              </a:ext>
            </a:extLst>
          </p:cNvPr>
          <p:cNvSpPr txBox="1"/>
          <p:nvPr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19" name="sax_Navi_Eintrag" hidden="1">
            <a:extLst>
              <a:ext uri="{FF2B5EF4-FFF2-40B4-BE49-F238E27FC236}">
                <a16:creationId xmlns:a16="http://schemas.microsoft.com/office/drawing/2014/main" id="{76421E11-FC60-4C9C-86D2-4A7261468EA8}"/>
              </a:ext>
            </a:extLst>
          </p:cNvPr>
          <p:cNvSpPr txBox="1"/>
          <p:nvPr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0" name="sax_Navi_Eintrag" hidden="1">
            <a:extLst>
              <a:ext uri="{FF2B5EF4-FFF2-40B4-BE49-F238E27FC236}">
                <a16:creationId xmlns:a16="http://schemas.microsoft.com/office/drawing/2014/main" id="{6DDEE8A0-63BD-44FC-A06A-D0B4BC988457}"/>
              </a:ext>
            </a:extLst>
          </p:cNvPr>
          <p:cNvSpPr txBox="1"/>
          <p:nvPr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1" name="sax_Navi_Eintrag" hidden="1">
            <a:extLst>
              <a:ext uri="{FF2B5EF4-FFF2-40B4-BE49-F238E27FC236}">
                <a16:creationId xmlns:a16="http://schemas.microsoft.com/office/drawing/2014/main" id="{C281F386-EB80-4CD4-A149-0F3105F0F176}"/>
              </a:ext>
            </a:extLst>
          </p:cNvPr>
          <p:cNvSpPr txBox="1"/>
          <p:nvPr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2" name="sax_Navi_Eintrag" hidden="1">
            <a:extLst>
              <a:ext uri="{FF2B5EF4-FFF2-40B4-BE49-F238E27FC236}">
                <a16:creationId xmlns:a16="http://schemas.microsoft.com/office/drawing/2014/main" id="{540D3996-4EAD-44F3-88CA-3765C888F6C8}"/>
              </a:ext>
            </a:extLst>
          </p:cNvPr>
          <p:cNvSpPr txBox="1"/>
          <p:nvPr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3" name="sax_Navi_Eintrag" hidden="1">
            <a:extLst>
              <a:ext uri="{FF2B5EF4-FFF2-40B4-BE49-F238E27FC236}">
                <a16:creationId xmlns:a16="http://schemas.microsoft.com/office/drawing/2014/main" id="{BB3A8BFD-19BB-4ACB-9DFD-C83149C306C2}"/>
              </a:ext>
            </a:extLst>
          </p:cNvPr>
          <p:cNvSpPr txBox="1"/>
          <p:nvPr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4" name="sax_Navi_Eintrag" hidden="1">
            <a:extLst>
              <a:ext uri="{FF2B5EF4-FFF2-40B4-BE49-F238E27FC236}">
                <a16:creationId xmlns:a16="http://schemas.microsoft.com/office/drawing/2014/main" id="{BFD0FEFA-47E9-42EF-9096-431C0A1EA6FB}"/>
              </a:ext>
            </a:extLst>
          </p:cNvPr>
          <p:cNvSpPr txBox="1"/>
          <p:nvPr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5" name="sax_Navi_Eintrag" hidden="1">
            <a:extLst>
              <a:ext uri="{FF2B5EF4-FFF2-40B4-BE49-F238E27FC236}">
                <a16:creationId xmlns:a16="http://schemas.microsoft.com/office/drawing/2014/main" id="{17C5D3A3-DDDA-47F6-B2EC-9C8DD04B5C61}"/>
              </a:ext>
            </a:extLst>
          </p:cNvPr>
          <p:cNvSpPr txBox="1"/>
          <p:nvPr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6" name="sax_Navi_Eintrag" hidden="1">
            <a:extLst>
              <a:ext uri="{FF2B5EF4-FFF2-40B4-BE49-F238E27FC236}">
                <a16:creationId xmlns:a16="http://schemas.microsoft.com/office/drawing/2014/main" id="{2967D591-C383-4FD4-A22C-F9AFB16E557D}"/>
              </a:ext>
            </a:extLst>
          </p:cNvPr>
          <p:cNvSpPr txBox="1"/>
          <p:nvPr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7" name="sax_Navi_Eintrag" hidden="1">
            <a:extLst>
              <a:ext uri="{FF2B5EF4-FFF2-40B4-BE49-F238E27FC236}">
                <a16:creationId xmlns:a16="http://schemas.microsoft.com/office/drawing/2014/main" id="{AE459D08-B2FF-44E8-A973-63417C3C5BA5}"/>
              </a:ext>
            </a:extLst>
          </p:cNvPr>
          <p:cNvSpPr txBox="1"/>
          <p:nvPr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29" name="sax_Navi_Eintrag" hidden="1">
            <a:extLst>
              <a:ext uri="{FF2B5EF4-FFF2-40B4-BE49-F238E27FC236}">
                <a16:creationId xmlns:a16="http://schemas.microsoft.com/office/drawing/2014/main" id="{F3D9BD4C-A1E3-4645-AC5B-F13F80C23E9E}"/>
              </a:ext>
            </a:extLst>
          </p:cNvPr>
          <p:cNvSpPr txBox="1"/>
          <p:nvPr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0" name="sax_Navi_Eintrag" hidden="1">
            <a:extLst>
              <a:ext uri="{FF2B5EF4-FFF2-40B4-BE49-F238E27FC236}">
                <a16:creationId xmlns:a16="http://schemas.microsoft.com/office/drawing/2014/main" id="{CBFBF587-5F0D-4B91-AB1A-CE4F3D43676C}"/>
              </a:ext>
            </a:extLst>
          </p:cNvPr>
          <p:cNvSpPr txBox="1"/>
          <p:nvPr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1" name="sax_Navi_Eintrag" hidden="1">
            <a:extLst>
              <a:ext uri="{FF2B5EF4-FFF2-40B4-BE49-F238E27FC236}">
                <a16:creationId xmlns:a16="http://schemas.microsoft.com/office/drawing/2014/main" id="{F6E16E15-577E-47ED-873F-12CA8370E4E5}"/>
              </a:ext>
            </a:extLst>
          </p:cNvPr>
          <p:cNvSpPr txBox="1"/>
          <p:nvPr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2" name="sax_Navi_Eintrag" hidden="1">
            <a:extLst>
              <a:ext uri="{FF2B5EF4-FFF2-40B4-BE49-F238E27FC236}">
                <a16:creationId xmlns:a16="http://schemas.microsoft.com/office/drawing/2014/main" id="{4BFC3A4F-B567-401D-AD70-CDA4F62914A1}"/>
              </a:ext>
            </a:extLst>
          </p:cNvPr>
          <p:cNvSpPr txBox="1"/>
          <p:nvPr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3" name="sax_Navi_Eintrag" hidden="1">
            <a:extLst>
              <a:ext uri="{FF2B5EF4-FFF2-40B4-BE49-F238E27FC236}">
                <a16:creationId xmlns:a16="http://schemas.microsoft.com/office/drawing/2014/main" id="{0C2C9AFA-C99E-4728-ABDB-78C03AC2CB37}"/>
              </a:ext>
            </a:extLst>
          </p:cNvPr>
          <p:cNvSpPr txBox="1"/>
          <p:nvPr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4" name="sax_Navi_Eintrag" hidden="1">
            <a:extLst>
              <a:ext uri="{FF2B5EF4-FFF2-40B4-BE49-F238E27FC236}">
                <a16:creationId xmlns:a16="http://schemas.microsoft.com/office/drawing/2014/main" id="{EE8ADB0A-D432-4E50-8577-0BE53110BD4D}"/>
              </a:ext>
            </a:extLst>
          </p:cNvPr>
          <p:cNvSpPr txBox="1"/>
          <p:nvPr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6" name="sax_Navi_Eintrag" hidden="1">
            <a:extLst>
              <a:ext uri="{FF2B5EF4-FFF2-40B4-BE49-F238E27FC236}">
                <a16:creationId xmlns:a16="http://schemas.microsoft.com/office/drawing/2014/main" id="{04D7CD64-BC8E-4E61-A1E7-44F843383F6E}"/>
              </a:ext>
            </a:extLst>
          </p:cNvPr>
          <p:cNvSpPr txBox="1"/>
          <p:nvPr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7" name="sax_Navi_Eintrag" hidden="1">
            <a:extLst>
              <a:ext uri="{FF2B5EF4-FFF2-40B4-BE49-F238E27FC236}">
                <a16:creationId xmlns:a16="http://schemas.microsoft.com/office/drawing/2014/main" id="{2B59C9DF-D697-45D6-BA5F-8572612A9719}"/>
              </a:ext>
            </a:extLst>
          </p:cNvPr>
          <p:cNvSpPr txBox="1"/>
          <p:nvPr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8" name="sax_Navi_Eintrag" hidden="1">
            <a:extLst>
              <a:ext uri="{FF2B5EF4-FFF2-40B4-BE49-F238E27FC236}">
                <a16:creationId xmlns:a16="http://schemas.microsoft.com/office/drawing/2014/main" id="{4A22ACBF-62A4-415E-BB1E-5973E736AD30}"/>
              </a:ext>
            </a:extLst>
          </p:cNvPr>
          <p:cNvSpPr txBox="1"/>
          <p:nvPr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39" name="sax_Navi_Eintrag" hidden="1">
            <a:extLst>
              <a:ext uri="{FF2B5EF4-FFF2-40B4-BE49-F238E27FC236}">
                <a16:creationId xmlns:a16="http://schemas.microsoft.com/office/drawing/2014/main" id="{D685A7C2-37C9-4D02-97E9-4351D662DCCE}"/>
              </a:ext>
            </a:extLst>
          </p:cNvPr>
          <p:cNvSpPr txBox="1"/>
          <p:nvPr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pic>
        <p:nvPicPr>
          <p:cNvPr id="41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7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42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8"/>
            </p:custDataLst>
          </p:nvPr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41" cy="648000"/>
          </a:xfrm>
          <a:prstGeom prst="rect">
            <a:avLst/>
          </a:prstGeom>
        </p:spPr>
      </p:pic>
      <p:sp>
        <p:nvSpPr>
          <p:cNvPr id="43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44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9"/>
            </p:custDataLst>
          </p:nvPr>
        </p:nvPicPr>
        <p:blipFill>
          <a:blip r:embed="rId1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8680" y="5464811"/>
            <a:ext cx="109474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45" name="sax_Navi" hidden="1">
            <a:extLst>
              <a:ext uri="{FF2B5EF4-FFF2-40B4-BE49-F238E27FC236}">
                <a16:creationId xmlns:a16="http://schemas.microsoft.com/office/drawing/2014/main" id="{C41FF67E-CAC8-4727-BB80-BD3270D0CEF8}"/>
              </a:ext>
            </a:extLst>
          </p:cNvPr>
          <p:cNvSpPr txBox="1"/>
          <p:nvPr userDrawn="1"/>
        </p:nvSpPr>
        <p:spPr>
          <a:xfrm>
            <a:off x="259200" y="1296000"/>
            <a:ext cx="2120400" cy="4168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de-DE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</p:txBody>
      </p:sp>
      <p:sp>
        <p:nvSpPr>
          <p:cNvPr id="46" name="sax_Navi_Eintrag" hidden="1">
            <a:extLst>
              <a:ext uri="{FF2B5EF4-FFF2-40B4-BE49-F238E27FC236}">
                <a16:creationId xmlns:a16="http://schemas.microsoft.com/office/drawing/2014/main" id="{76421E11-FC60-4C9C-86D2-4A7261468EA8}"/>
              </a:ext>
            </a:extLst>
          </p:cNvPr>
          <p:cNvSpPr txBox="1"/>
          <p:nvPr userDrawn="1"/>
        </p:nvSpPr>
        <p:spPr>
          <a:xfrm>
            <a:off x="342000" y="1296000"/>
            <a:ext cx="1994400" cy="212400"/>
          </a:xfrm>
          <a:prstGeom prst="rect">
            <a:avLst/>
          </a:prstGeom>
          <a:solidFill>
            <a:schemeClr val="bg1">
              <a:alpha val="99000"/>
            </a:schemeClr>
          </a:solidFill>
          <a:ln>
            <a:noFill/>
            <a:prstDash val="lgDash"/>
          </a:ln>
          <a:effectLst/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7" name="sax_Navi_Eintrag" hidden="1">
            <a:extLst>
              <a:ext uri="{FF2B5EF4-FFF2-40B4-BE49-F238E27FC236}">
                <a16:creationId xmlns:a16="http://schemas.microsoft.com/office/drawing/2014/main" id="{6DDEE8A0-63BD-44FC-A06A-D0B4BC988457}"/>
              </a:ext>
            </a:extLst>
          </p:cNvPr>
          <p:cNvSpPr txBox="1"/>
          <p:nvPr userDrawn="1"/>
        </p:nvSpPr>
        <p:spPr>
          <a:xfrm>
            <a:off x="342000" y="1508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8" name="sax_Navi_Eintrag" hidden="1">
            <a:extLst>
              <a:ext uri="{FF2B5EF4-FFF2-40B4-BE49-F238E27FC236}">
                <a16:creationId xmlns:a16="http://schemas.microsoft.com/office/drawing/2014/main" id="{C281F386-EB80-4CD4-A149-0F3105F0F176}"/>
              </a:ext>
            </a:extLst>
          </p:cNvPr>
          <p:cNvSpPr txBox="1"/>
          <p:nvPr userDrawn="1"/>
        </p:nvSpPr>
        <p:spPr>
          <a:xfrm>
            <a:off x="342000" y="1720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49" name="sax_Navi_Eintrag" hidden="1">
            <a:extLst>
              <a:ext uri="{FF2B5EF4-FFF2-40B4-BE49-F238E27FC236}">
                <a16:creationId xmlns:a16="http://schemas.microsoft.com/office/drawing/2014/main" id="{540D3996-4EAD-44F3-88CA-3765C888F6C8}"/>
              </a:ext>
            </a:extLst>
          </p:cNvPr>
          <p:cNvSpPr txBox="1"/>
          <p:nvPr userDrawn="1"/>
        </p:nvSpPr>
        <p:spPr>
          <a:xfrm>
            <a:off x="342000" y="1933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0" name="sax_Navi_Eintrag" hidden="1">
            <a:extLst>
              <a:ext uri="{FF2B5EF4-FFF2-40B4-BE49-F238E27FC236}">
                <a16:creationId xmlns:a16="http://schemas.microsoft.com/office/drawing/2014/main" id="{BB3A8BFD-19BB-4ACB-9DFD-C83149C306C2}"/>
              </a:ext>
            </a:extLst>
          </p:cNvPr>
          <p:cNvSpPr txBox="1"/>
          <p:nvPr userDrawn="1"/>
        </p:nvSpPr>
        <p:spPr>
          <a:xfrm>
            <a:off x="342000" y="2145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1" name="sax_Navi_Eintrag" hidden="1">
            <a:extLst>
              <a:ext uri="{FF2B5EF4-FFF2-40B4-BE49-F238E27FC236}">
                <a16:creationId xmlns:a16="http://schemas.microsoft.com/office/drawing/2014/main" id="{BFD0FEFA-47E9-42EF-9096-431C0A1EA6FB}"/>
              </a:ext>
            </a:extLst>
          </p:cNvPr>
          <p:cNvSpPr txBox="1"/>
          <p:nvPr userDrawn="1"/>
        </p:nvSpPr>
        <p:spPr>
          <a:xfrm>
            <a:off x="342000" y="2358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2" name="sax_Navi_Eintrag" hidden="1">
            <a:extLst>
              <a:ext uri="{FF2B5EF4-FFF2-40B4-BE49-F238E27FC236}">
                <a16:creationId xmlns:a16="http://schemas.microsoft.com/office/drawing/2014/main" id="{17C5D3A3-DDDA-47F6-B2EC-9C8DD04B5C61}"/>
              </a:ext>
            </a:extLst>
          </p:cNvPr>
          <p:cNvSpPr txBox="1"/>
          <p:nvPr userDrawn="1"/>
        </p:nvSpPr>
        <p:spPr>
          <a:xfrm>
            <a:off x="342000" y="2570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3" name="sax_Navi_Eintrag" hidden="1">
            <a:extLst>
              <a:ext uri="{FF2B5EF4-FFF2-40B4-BE49-F238E27FC236}">
                <a16:creationId xmlns:a16="http://schemas.microsoft.com/office/drawing/2014/main" id="{2967D591-C383-4FD4-A22C-F9AFB16E557D}"/>
              </a:ext>
            </a:extLst>
          </p:cNvPr>
          <p:cNvSpPr txBox="1"/>
          <p:nvPr userDrawn="1"/>
        </p:nvSpPr>
        <p:spPr>
          <a:xfrm>
            <a:off x="342000" y="2782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4" name="sax_Navi_Eintrag" hidden="1">
            <a:extLst>
              <a:ext uri="{FF2B5EF4-FFF2-40B4-BE49-F238E27FC236}">
                <a16:creationId xmlns:a16="http://schemas.microsoft.com/office/drawing/2014/main" id="{AE459D08-B2FF-44E8-A973-63417C3C5BA5}"/>
              </a:ext>
            </a:extLst>
          </p:cNvPr>
          <p:cNvSpPr txBox="1"/>
          <p:nvPr userDrawn="1"/>
        </p:nvSpPr>
        <p:spPr>
          <a:xfrm>
            <a:off x="342000" y="2995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5" name="sax_Navi_Eintrag" hidden="1">
            <a:extLst>
              <a:ext uri="{FF2B5EF4-FFF2-40B4-BE49-F238E27FC236}">
                <a16:creationId xmlns:a16="http://schemas.microsoft.com/office/drawing/2014/main" id="{F3D9BD4C-A1E3-4645-AC5B-F13F80C23E9E}"/>
              </a:ext>
            </a:extLst>
          </p:cNvPr>
          <p:cNvSpPr txBox="1"/>
          <p:nvPr userDrawn="1"/>
        </p:nvSpPr>
        <p:spPr>
          <a:xfrm>
            <a:off x="342000" y="3207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6" name="sax_Navi_Eintrag" hidden="1">
            <a:extLst>
              <a:ext uri="{FF2B5EF4-FFF2-40B4-BE49-F238E27FC236}">
                <a16:creationId xmlns:a16="http://schemas.microsoft.com/office/drawing/2014/main" id="{CBFBF587-5F0D-4B91-AB1A-CE4F3D43676C}"/>
              </a:ext>
            </a:extLst>
          </p:cNvPr>
          <p:cNvSpPr txBox="1"/>
          <p:nvPr userDrawn="1"/>
        </p:nvSpPr>
        <p:spPr>
          <a:xfrm>
            <a:off x="342000" y="3420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7" name="sax_Navi_Eintrag" hidden="1">
            <a:extLst>
              <a:ext uri="{FF2B5EF4-FFF2-40B4-BE49-F238E27FC236}">
                <a16:creationId xmlns:a16="http://schemas.microsoft.com/office/drawing/2014/main" id="{F6E16E15-577E-47ED-873F-12CA8370E4E5}"/>
              </a:ext>
            </a:extLst>
          </p:cNvPr>
          <p:cNvSpPr txBox="1"/>
          <p:nvPr userDrawn="1"/>
        </p:nvSpPr>
        <p:spPr>
          <a:xfrm>
            <a:off x="342000" y="3632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8" name="sax_Navi_Eintrag" hidden="1">
            <a:extLst>
              <a:ext uri="{FF2B5EF4-FFF2-40B4-BE49-F238E27FC236}">
                <a16:creationId xmlns:a16="http://schemas.microsoft.com/office/drawing/2014/main" id="{4BFC3A4F-B567-401D-AD70-CDA4F62914A1}"/>
              </a:ext>
            </a:extLst>
          </p:cNvPr>
          <p:cNvSpPr txBox="1"/>
          <p:nvPr userDrawn="1"/>
        </p:nvSpPr>
        <p:spPr>
          <a:xfrm>
            <a:off x="342000" y="3844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59" name="sax_Navi_Eintrag" hidden="1">
            <a:extLst>
              <a:ext uri="{FF2B5EF4-FFF2-40B4-BE49-F238E27FC236}">
                <a16:creationId xmlns:a16="http://schemas.microsoft.com/office/drawing/2014/main" id="{0C2C9AFA-C99E-4728-ABDB-78C03AC2CB37}"/>
              </a:ext>
            </a:extLst>
          </p:cNvPr>
          <p:cNvSpPr txBox="1"/>
          <p:nvPr userDrawn="1"/>
        </p:nvSpPr>
        <p:spPr>
          <a:xfrm>
            <a:off x="342000" y="4057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0" name="sax_Navi_Eintrag" hidden="1">
            <a:extLst>
              <a:ext uri="{FF2B5EF4-FFF2-40B4-BE49-F238E27FC236}">
                <a16:creationId xmlns:a16="http://schemas.microsoft.com/office/drawing/2014/main" id="{EE8ADB0A-D432-4E50-8577-0BE53110BD4D}"/>
              </a:ext>
            </a:extLst>
          </p:cNvPr>
          <p:cNvSpPr txBox="1"/>
          <p:nvPr userDrawn="1"/>
        </p:nvSpPr>
        <p:spPr>
          <a:xfrm>
            <a:off x="342000" y="42696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1" name="sax_Navi_Eintrag" hidden="1">
            <a:extLst>
              <a:ext uri="{FF2B5EF4-FFF2-40B4-BE49-F238E27FC236}">
                <a16:creationId xmlns:a16="http://schemas.microsoft.com/office/drawing/2014/main" id="{04D7CD64-BC8E-4E61-A1E7-44F843383F6E}"/>
              </a:ext>
            </a:extLst>
          </p:cNvPr>
          <p:cNvSpPr txBox="1"/>
          <p:nvPr userDrawn="1"/>
        </p:nvSpPr>
        <p:spPr>
          <a:xfrm>
            <a:off x="342000" y="44820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2" name="sax_Navi_Eintrag" hidden="1">
            <a:extLst>
              <a:ext uri="{FF2B5EF4-FFF2-40B4-BE49-F238E27FC236}">
                <a16:creationId xmlns:a16="http://schemas.microsoft.com/office/drawing/2014/main" id="{2B59C9DF-D697-45D6-BA5F-8572612A9719}"/>
              </a:ext>
            </a:extLst>
          </p:cNvPr>
          <p:cNvSpPr txBox="1"/>
          <p:nvPr userDrawn="1"/>
        </p:nvSpPr>
        <p:spPr>
          <a:xfrm>
            <a:off x="342000" y="46944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3" name="sax_Navi_Eintrag" hidden="1">
            <a:extLst>
              <a:ext uri="{FF2B5EF4-FFF2-40B4-BE49-F238E27FC236}">
                <a16:creationId xmlns:a16="http://schemas.microsoft.com/office/drawing/2014/main" id="{4A22ACBF-62A4-415E-BB1E-5973E736AD30}"/>
              </a:ext>
            </a:extLst>
          </p:cNvPr>
          <p:cNvSpPr txBox="1"/>
          <p:nvPr userDrawn="1"/>
        </p:nvSpPr>
        <p:spPr>
          <a:xfrm>
            <a:off x="342000" y="49068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4" name="sax_Navi_Eintrag" hidden="1">
            <a:extLst>
              <a:ext uri="{FF2B5EF4-FFF2-40B4-BE49-F238E27FC236}">
                <a16:creationId xmlns:a16="http://schemas.microsoft.com/office/drawing/2014/main" id="{D685A7C2-37C9-4D02-97E9-4351D662DCCE}"/>
              </a:ext>
            </a:extLst>
          </p:cNvPr>
          <p:cNvSpPr txBox="1"/>
          <p:nvPr userDrawn="1"/>
        </p:nvSpPr>
        <p:spPr>
          <a:xfrm>
            <a:off x="342000" y="5119200"/>
            <a:ext cx="1994400" cy="212400"/>
          </a:xfrm>
          <a:prstGeom prst="rect">
            <a:avLst/>
          </a:prstGeom>
          <a:solidFill>
            <a:schemeClr val="bg1"/>
          </a:solidFill>
          <a:ln>
            <a:noFill/>
            <a:prstDash val="lgDash"/>
          </a:ln>
          <a:effectLst>
            <a:innerShdw dist="10160" dir="16200000">
              <a:prstClr val="black"/>
            </a:innerShdw>
          </a:effectLst>
        </p:spPr>
        <p:txBody>
          <a:bodyPr wrap="none" lIns="18000" tIns="7200" rIns="126000" bIns="0" rtlCol="0">
            <a:noAutofit/>
          </a:bodyPr>
          <a:lstStyle>
            <a:defPPr>
              <a:defRPr lang="de-DE"/>
            </a:defPPr>
            <a:lvl1pPr marR="0" lvl="0" defTabSz="914400" eaLnBrk="1" fontAlgn="auto" latinLnBrk="0" hangingPunct="1">
              <a:lnSpc>
                <a:spcPct val="1070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  <a:defRPr kumimoji="0" sz="1300" b="0" i="0" u="none" strike="noStrike" kern="0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defRPr>
            </a:lvl1pPr>
          </a:lstStyle>
          <a:p>
            <a:pPr lvl="0"/>
            <a:endParaRPr lang="de-DE" noProof="0" dirty="0">
              <a:latin typeface="+mn-lt"/>
            </a:endParaRPr>
          </a:p>
        </p:txBody>
      </p:sp>
      <p:sp>
        <p:nvSpPr>
          <p:cNvPr id="66" name="Título 2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lang="en-US" sz="2800" kern="1200" baseline="0" dirty="0">
                <a:solidFill>
                  <a:srgbClr val="525F6B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dirty="0">
                <a:solidFill>
                  <a:srgbClr val="525F6B"/>
                </a:solidFill>
              </a:rPr>
              <a:t>Explicação - </a:t>
            </a:r>
            <a:r>
              <a:rPr lang="pt-BR" dirty="0" err="1">
                <a:solidFill>
                  <a:srgbClr val="525F6B"/>
                </a:solidFill>
              </a:rPr>
              <a:t>Scratch</a:t>
            </a:r>
            <a:endParaRPr lang="en-US" dirty="0">
              <a:solidFill>
                <a:srgbClr val="525F6B"/>
              </a:solidFill>
            </a:endParaRPr>
          </a:p>
        </p:txBody>
      </p:sp>
      <p:sp>
        <p:nvSpPr>
          <p:cNvPr id="67" name="Espaço Reservado para Texto 1"/>
          <p:cNvSpPr>
            <a:spLocks noGrp="1"/>
          </p:cNvSpPr>
          <p:nvPr>
            <p:ph type="body" sz="quarter" idx="15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 algn="l" defTabSz="914333" rtl="0" eaLnBrk="1" latinLnBrk="0" hangingPunct="1">
              <a:lnSpc>
                <a:spcPct val="89000"/>
              </a:lnSpc>
              <a:spcBef>
                <a:spcPts val="0"/>
              </a:spcBef>
              <a:buFont typeface="Wingdings 3" panose="05040102010807070707" pitchFamily="18" charset="2"/>
              <a:buNone/>
              <a:defRPr lang="en-US" sz="2800" kern="0" baseline="0" dirty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lang="pt-BR" dirty="0"/>
              <a:t>Introdução à Lógica de Programação</a:t>
            </a:r>
            <a:endParaRPr lang="en-US" dirty="0"/>
          </a:p>
        </p:txBody>
      </p:sp>
      <p:sp>
        <p:nvSpPr>
          <p:cNvPr id="68" name="Espaço Reservado para Conteúdo 2"/>
          <p:cNvSpPr>
            <a:spLocks noGrp="1"/>
          </p:cNvSpPr>
          <p:nvPr>
            <p:ph idx="4294967295"/>
          </p:nvPr>
        </p:nvSpPr>
        <p:spPr>
          <a:xfrm>
            <a:off x="283238" y="1205052"/>
            <a:ext cx="10450513" cy="4168775"/>
          </a:xfrm>
        </p:spPr>
        <p:txBody>
          <a:bodyPr>
            <a:normAutofit/>
          </a:bodyPr>
          <a:lstStyle/>
          <a:p>
            <a:r>
              <a:rPr lang="pt-BR" dirty="0"/>
              <a:t>Dados de entrada / Inputs / X: </a:t>
            </a:r>
            <a:r>
              <a:rPr lang="pt-BR" b="1" dirty="0"/>
              <a:t>Colunas</a:t>
            </a:r>
            <a:r>
              <a:rPr lang="pt-BR" dirty="0"/>
              <a:t> com características (</a:t>
            </a:r>
            <a:r>
              <a:rPr lang="pt-BR" dirty="0" err="1"/>
              <a:t>features</a:t>
            </a:r>
            <a:r>
              <a:rPr lang="pt-BR" dirty="0"/>
              <a:t>). </a:t>
            </a:r>
          </a:p>
          <a:p>
            <a:endParaRPr lang="pt-BR" dirty="0"/>
          </a:p>
          <a:p>
            <a:r>
              <a:rPr lang="pt-BR" dirty="0"/>
              <a:t>Dado de saída / Outputs / Y: Uma </a:t>
            </a:r>
            <a:r>
              <a:rPr lang="pt-BR" b="1" dirty="0"/>
              <a:t>coluna resposta </a:t>
            </a:r>
            <a:r>
              <a:rPr lang="pt-BR" dirty="0"/>
              <a:t>(</a:t>
            </a:r>
            <a:r>
              <a:rPr lang="pt-BR" dirty="0" err="1"/>
              <a:t>target</a:t>
            </a:r>
            <a:r>
              <a:rPr lang="pt-BR" dirty="0"/>
              <a:t>) ou</a:t>
            </a:r>
            <a:r>
              <a:rPr lang="pt-BR" b="1" dirty="0"/>
              <a:t> rótulo </a:t>
            </a:r>
            <a:r>
              <a:rPr lang="pt-BR" dirty="0"/>
              <a:t>(</a:t>
            </a:r>
            <a:r>
              <a:rPr lang="pt-BR" dirty="0" err="1"/>
              <a:t>label</a:t>
            </a:r>
            <a:r>
              <a:rPr lang="pt-BR" dirty="0"/>
              <a:t>).</a:t>
            </a:r>
          </a:p>
          <a:p>
            <a:endParaRPr lang="pt-BR" dirty="0"/>
          </a:p>
          <a:p>
            <a:r>
              <a:rPr lang="pt-BR" dirty="0"/>
              <a:t>Amostras / Exemplos / Linhas: Cada linha (</a:t>
            </a:r>
            <a:r>
              <a:rPr lang="pt-BR" dirty="0" err="1"/>
              <a:t>row</a:t>
            </a:r>
            <a:r>
              <a:rPr lang="pt-BR" dirty="0"/>
              <a:t>) é um exemplo/amostra com valores específicos para cada coluna e rótulo associado a </a:t>
            </a:r>
            <a:r>
              <a:rPr lang="pt-BR" b="1" dirty="0"/>
              <a:t>configuração de características presentes</a:t>
            </a:r>
            <a:r>
              <a:rPr lang="pt-BR" dirty="0"/>
              <a:t>.</a:t>
            </a:r>
          </a:p>
          <a:p>
            <a:pPr marL="0" indent="0">
              <a:buNone/>
            </a:pPr>
            <a:endParaRPr lang="pt-BR" dirty="0"/>
          </a:p>
        </p:txBody>
      </p:sp>
      <p:pic>
        <p:nvPicPr>
          <p:cNvPr id="71" name="Imagem 70"/>
          <p:cNvPicPr>
            <a:picLocks noChangeAspect="1"/>
          </p:cNvPicPr>
          <p:nvPr userDrawn="1"/>
        </p:nvPicPr>
        <p:blipFill rotWithShape="1">
          <a:blip r:embed="rId16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72" name="Imagem 71"/>
          <p:cNvPicPr>
            <a:picLocks noChangeAspect="1"/>
          </p:cNvPicPr>
          <p:nvPr userDrawn="1"/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251714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8" pos="162">
          <p15:clr>
            <a:srgbClr val="FBAE40"/>
          </p15:clr>
        </p15:guide>
        <p15:guide id="9" pos="6747">
          <p15:clr>
            <a:srgbClr val="FBAE40"/>
          </p15:clr>
        </p15:guide>
        <p15:guide id="10" orient="horz" pos="162">
          <p15:clr>
            <a:srgbClr val="FBAE40"/>
          </p15:clr>
        </p15:guide>
        <p15:guide id="11" orient="horz" pos="408">
          <p15:clr>
            <a:srgbClr val="FBAE40"/>
          </p15:clr>
        </p15:guide>
        <p15:guide id="12" orient="horz" pos="654">
          <p15:clr>
            <a:srgbClr val="FBAE40"/>
          </p15:clr>
        </p15:guide>
        <p15:guide id="13" orient="horz" pos="816">
          <p15:clr>
            <a:srgbClr val="FBAE40"/>
          </p15:clr>
        </p15:guide>
        <p15:guide id="14" orient="horz" pos="3443">
          <p15:clr>
            <a:srgbClr val="FBAE40"/>
          </p15:clr>
        </p15:guide>
        <p15:guide id="15" pos="1905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ustom Title Slide">
    <p:bg>
      <p:bgPr>
        <a:blipFill dpi="0" rotWithShape="1">
          <a:blip r:embed="rId4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7FD8C3B7-D4C2-49FB-A234-B9EF65EF0E25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>
            <a:normAutofit/>
          </a:bodyPr>
          <a:lstStyle>
            <a:lvl1pPr algn="l">
              <a:lnSpc>
                <a:spcPct val="90000"/>
              </a:lnSpc>
              <a:defRPr sz="7999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Pres. Title</a:t>
            </a:r>
            <a:endParaRPr lang="de-DE" dirty="0"/>
          </a:p>
        </p:txBody>
      </p:sp>
      <p:pic>
        <p:nvPicPr>
          <p:cNvPr id="7" name="Grafik 4" descr="logo1_d2.png">
            <a:extLst>
              <a:ext uri="{FF2B5EF4-FFF2-40B4-BE49-F238E27FC236}">
                <a16:creationId xmlns:a16="http://schemas.microsoft.com/office/drawing/2014/main" id="{EFF0EBDE-7B9D-4454-9B44-8763A24EC96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9" name="Grafik 3" descr="right_d2.png">
            <a:extLst>
              <a:ext uri="{FF2B5EF4-FFF2-40B4-BE49-F238E27FC236}">
                <a16:creationId xmlns:a16="http://schemas.microsoft.com/office/drawing/2014/main" id="{24DBB17F-A4BD-455D-A654-0625D135562B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762592895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Chapter Titl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hapter_title">
            <a:extLst>
              <a:ext uri="{FF2B5EF4-FFF2-40B4-BE49-F238E27FC236}">
                <a16:creationId xmlns:a16="http://schemas.microsoft.com/office/drawing/2014/main" id="{EE80FFE3-B9B2-433E-9111-10990FD419A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9200" y="259200"/>
            <a:ext cx="9874800" cy="5205600"/>
          </a:xfrm>
          <a:ln w="0">
            <a:noFill/>
          </a:ln>
          <a:effectLst/>
        </p:spPr>
        <p:txBody>
          <a:bodyPr anchor="t" anchorCtr="0"/>
          <a:lstStyle>
            <a:lvl1pPr algn="l">
              <a:lnSpc>
                <a:spcPct val="90000"/>
              </a:lnSpc>
              <a:defRPr sz="6500" cap="all" baseline="0">
                <a:solidFill>
                  <a:schemeClr val="bg1"/>
                </a:solidFill>
              </a:defRPr>
            </a:lvl1pPr>
          </a:lstStyle>
          <a:p>
            <a:r>
              <a:rPr lang="de-DE"/>
              <a:t>Add Chapter Title</a:t>
            </a:r>
            <a:endParaRPr lang="de-DE" dirty="0"/>
          </a:p>
        </p:txBody>
      </p:sp>
      <p:pic>
        <p:nvPicPr>
          <p:cNvPr id="5" name="Grafik 4" descr="logo1_d2.png">
            <a:extLst>
              <a:ext uri="{FF2B5EF4-FFF2-40B4-BE49-F238E27FC236}">
                <a16:creationId xmlns:a16="http://schemas.microsoft.com/office/drawing/2014/main" id="{FC6E8050-6AB1-433E-A876-5E84688D10B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7" name="Grafik 3" descr="right_d2.png">
            <a:extLst>
              <a:ext uri="{FF2B5EF4-FFF2-40B4-BE49-F238E27FC236}">
                <a16:creationId xmlns:a16="http://schemas.microsoft.com/office/drawing/2014/main" id="{50EF21B3-288B-44C8-B2D9-3FFE25CF4E6C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40940" y="2"/>
            <a:ext cx="129600" cy="617092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828809399"/>
      </p:ext>
    </p:extLst>
  </p:cSld>
  <p:clrMapOvr>
    <a:masterClrMapping/>
  </p:clrMapOvr>
  <p:hf sldNum="0" hdr="0" ftr="0" dt="0"/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Quota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1"/>
            </a:lvl1pPr>
          </a:lstStyle>
          <a:p>
            <a:r>
              <a:rPr lang="de-DE"/>
              <a:t>“Add Quotation”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2" name="Rectangle7">
            <a:extLst>
              <a:ext uri="{FF2B5EF4-FFF2-40B4-BE49-F238E27FC236}">
                <a16:creationId xmlns:a16="http://schemas.microsoft.com/office/drawing/2014/main" id="{855EB1A0-FDAA-4D62-99AE-E08E3E26E93B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5" name="Grafik 4" descr="logo1_d2.png">
            <a:extLst>
              <a:ext uri="{FF2B5EF4-FFF2-40B4-BE49-F238E27FC236}">
                <a16:creationId xmlns:a16="http://schemas.microsoft.com/office/drawing/2014/main" id="{6E018BBC-5CA8-4135-B38C-8681A1586972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04177851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Conclus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259199"/>
            <a:ext cx="9874800" cy="5205600"/>
          </a:xfrm>
        </p:spPr>
        <p:txBody>
          <a:bodyPr anchor="ctr" anchorCtr="0"/>
          <a:lstStyle>
            <a:lvl1pPr>
              <a:lnSpc>
                <a:spcPct val="90000"/>
              </a:lnSpc>
              <a:defRPr sz="4000" i="0"/>
            </a:lvl1pPr>
          </a:lstStyle>
          <a:p>
            <a:r>
              <a:rPr lang="de-DE"/>
              <a:t>Add Conclusion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7" name="Grafik 3" descr="bottom_d2_169.png"/>
          <p:cNvPicPr>
            <a:picLocks noSel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11" name="Grafik 10" descr="logo2_d2.png">
            <a:extLst>
              <a:ext uri="{FF2B5EF4-FFF2-40B4-BE49-F238E27FC236}">
                <a16:creationId xmlns:a16="http://schemas.microsoft.com/office/drawing/2014/main" id="{77D5F5E1-4827-426B-99FE-8CE2E1270E2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72390B9F-3EB3-4FEE-B4B2-61FC80890073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4" name="Grafik 4" descr="logo1_d2.png">
            <a:extLst>
              <a:ext uri="{FF2B5EF4-FFF2-40B4-BE49-F238E27FC236}">
                <a16:creationId xmlns:a16="http://schemas.microsoft.com/office/drawing/2014/main" id="{30F7B7DF-6F0E-4921-B877-3E2AD7D8C29A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53235518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384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344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Agenda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" hasCustomPrompt="1"/>
          </p:nvPr>
        </p:nvSpPr>
        <p:spPr>
          <a:xfrm>
            <a:off x="259200" y="1296000"/>
            <a:ext cx="10450800" cy="4168800"/>
          </a:xfrm>
        </p:spPr>
        <p:txBody>
          <a:bodyPr/>
          <a:lstStyle>
            <a:lvl1pPr marL="251982" indent="-251982">
              <a:lnSpc>
                <a:spcPct val="107000"/>
              </a:lnSpc>
              <a:buFont typeface="+mj-lt"/>
              <a:buAutoNum type="arabicPeriod"/>
              <a:defRPr/>
            </a:lvl1pPr>
            <a:lvl2pPr marL="507563" indent="-273580">
              <a:lnSpc>
                <a:spcPct val="103000"/>
              </a:lnSpc>
              <a:buFont typeface="+mj-lt"/>
              <a:buAutoNum type="arabicPeriod"/>
              <a:defRPr/>
            </a:lvl2pPr>
            <a:lvl3pPr marL="730746" indent="-205185">
              <a:lnSpc>
                <a:spcPct val="102000"/>
              </a:lnSpc>
              <a:buFont typeface="+mj-lt"/>
              <a:buAutoNum type="arabicPeriod"/>
              <a:defRPr/>
            </a:lvl3pPr>
            <a:lvl4pPr marL="932331" indent="-183586">
              <a:lnSpc>
                <a:spcPct val="107000"/>
              </a:lnSpc>
              <a:buFont typeface="+mj-lt"/>
              <a:buAutoNum type="arabicPeriod"/>
              <a:defRPr/>
            </a:lvl4pPr>
            <a:lvl5pPr marL="932331" indent="-183586">
              <a:lnSpc>
                <a:spcPct val="103000"/>
              </a:lnSpc>
              <a:buFont typeface="+mj-lt"/>
              <a:buAutoNum type="arabicPeriod"/>
              <a:defRPr/>
            </a:lvl5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8" name="Rectangle7" hidden="1"/>
          <p:cNvSpPr>
            <a:spLocks/>
          </p:cNvSpPr>
          <p:nvPr/>
        </p:nvSpPr>
        <p:spPr>
          <a:xfrm>
            <a:off x="9223200" y="259078"/>
            <a:ext cx="1692000" cy="777721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%attachmentremark% </a:t>
            </a:r>
          </a:p>
        </p:txBody>
      </p:sp>
      <p:pic>
        <p:nvPicPr>
          <p:cNvPr id="25" name="Grafik 3" descr="bottom_d2_169.png">
            <a:extLst>
              <a:ext uri="{FF2B5EF4-FFF2-40B4-BE49-F238E27FC236}">
                <a16:creationId xmlns:a16="http://schemas.microsoft.com/office/drawing/2014/main" id="{5924583E-7B93-41AC-AC5B-430C0AD45AC7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90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3" name="Grafik 32" descr="logo2_d2.png">
            <a:extLst>
              <a:ext uri="{FF2B5EF4-FFF2-40B4-BE49-F238E27FC236}">
                <a16:creationId xmlns:a16="http://schemas.microsoft.com/office/drawing/2014/main" id="{48E231CC-E3B9-4D96-AA06-B1CFFA847D96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3EC746CB-10AC-40C9-8647-79D1DEB9F93D}"/>
              </a:ext>
            </a:extLst>
          </p:cNvPr>
          <p:cNvSpPr txBox="1"/>
          <p:nvPr userDrawn="1"/>
        </p:nvSpPr>
        <p:spPr>
          <a:xfrm>
            <a:off x="259200" y="259200"/>
            <a:ext cx="10450800" cy="7776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ct val="89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de-DE" sz="2800" b="0" i="0" u="none" strike="noStrike" kern="1200" cap="none" spc="0" normalizeH="0" baseline="0" noProof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Agenda</a:t>
            </a:r>
            <a:endParaRPr kumimoji="0" lang="de-DE" sz="28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Rectangle7">
            <a:extLst>
              <a:ext uri="{FF2B5EF4-FFF2-40B4-BE49-F238E27FC236}">
                <a16:creationId xmlns:a16="http://schemas.microsoft.com/office/drawing/2014/main" id="{F0D59F04-5C89-4857-A44C-3D9D9D3D938E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3" name="Grafik 4" descr="logo1_d2.png">
            <a:extLst>
              <a:ext uri="{FF2B5EF4-FFF2-40B4-BE49-F238E27FC236}">
                <a16:creationId xmlns:a16="http://schemas.microsoft.com/office/drawing/2014/main" id="{39A24C14-69FA-48C5-9BFC-E264F89C2E76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94031028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nly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13" name="Title 1"/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4" name="Chapter_titleonly"/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822274495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1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itle 1">
            <a:extLst>
              <a:ext uri="{FF2B5EF4-FFF2-40B4-BE49-F238E27FC236}">
                <a16:creationId xmlns:a16="http://schemas.microsoft.com/office/drawing/2014/main" id="{DE43D273-A15E-4B64-AFD2-1388D749B69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259200" y="648000"/>
            <a:ext cx="10450800" cy="388800"/>
          </a:xfrm>
        </p:spPr>
        <p:txBody>
          <a:bodyPr/>
          <a:lstStyle>
            <a:lvl1pPr>
              <a:defRPr kern="1200" baseline="0"/>
            </a:lvl1pPr>
          </a:lstStyle>
          <a:p>
            <a:r>
              <a:rPr lang="de-DE"/>
              <a:t>Add Slide Title</a:t>
            </a:r>
          </a:p>
        </p:txBody>
      </p:sp>
      <p:sp>
        <p:nvSpPr>
          <p:cNvPr id="15" name="Chapter_titleonly">
            <a:extLst>
              <a:ext uri="{FF2B5EF4-FFF2-40B4-BE49-F238E27FC236}">
                <a16:creationId xmlns:a16="http://schemas.microsoft.com/office/drawing/2014/main" id="{5B281E01-A653-4813-BC65-8900B31D115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59200" y="259200"/>
            <a:ext cx="10450800" cy="388800"/>
          </a:xfrm>
        </p:spPr>
        <p:txBody>
          <a:bodyPr/>
          <a:lstStyle>
            <a:lvl1pPr marL="0" indent="0">
              <a:lnSpc>
                <a:spcPct val="89000"/>
              </a:lnSpc>
              <a:spcBef>
                <a:spcPts val="0"/>
              </a:spcBef>
              <a:buNone/>
              <a:defRPr sz="2800" kern="0" baseline="0">
                <a:solidFill>
                  <a:schemeClr val="tx1"/>
                </a:solidFill>
              </a:defRPr>
            </a:lvl1pPr>
            <a:lvl2pPr marL="233983" indent="0">
              <a:buNone/>
              <a:defRPr sz="2800"/>
            </a:lvl2pPr>
            <a:lvl3pPr marL="525562" indent="0">
              <a:buNone/>
              <a:defRPr sz="2800"/>
            </a:lvl3pPr>
            <a:lvl4pPr marL="748745" indent="0">
              <a:buNone/>
              <a:defRPr sz="2800"/>
            </a:lvl4pPr>
            <a:lvl5pPr marL="748745" indent="0">
              <a:buNone/>
              <a:defRPr sz="2800"/>
            </a:lvl5pPr>
          </a:lstStyle>
          <a:p>
            <a:pPr lvl="0"/>
            <a:r>
              <a:rPr lang="en-US"/>
              <a:t>Add Chapter Title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</p:spPr>
        <p:txBody>
          <a:bodyPr/>
          <a:lstStyle>
            <a:lvl1pPr>
              <a:defRPr kern="0" baseline="0">
                <a:solidFill>
                  <a:srgbClr val="999FA6"/>
                </a:solidFill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pic>
        <p:nvPicPr>
          <p:cNvPr id="28" name="Grafik 3" descr="bottom_d2_169.png">
            <a:extLst>
              <a:ext uri="{FF2B5EF4-FFF2-40B4-BE49-F238E27FC236}">
                <a16:creationId xmlns:a16="http://schemas.microsoft.com/office/drawing/2014/main" id="{EE92306B-89C4-4A4D-81C1-DE629B5A33A0}"/>
              </a:ext>
            </a:extLst>
          </p:cNvPr>
          <p:cNvPicPr>
            <a:picLocks noSelect="1"/>
          </p:cNvPicPr>
          <p:nvPr userDrawn="1"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041389"/>
            <a:ext cx="10970260" cy="129540"/>
          </a:xfrm>
          <a:prstGeom prst="rect">
            <a:avLst/>
          </a:prstGeom>
          <a:ln w="0">
            <a:noFill/>
          </a:ln>
          <a:effectLst/>
        </p:spPr>
      </p:pic>
      <p:pic>
        <p:nvPicPr>
          <p:cNvPr id="35" name="Grafik 34" descr="logo2_d2.png">
            <a:extLst>
              <a:ext uri="{FF2B5EF4-FFF2-40B4-BE49-F238E27FC236}">
                <a16:creationId xmlns:a16="http://schemas.microsoft.com/office/drawing/2014/main" id="{4A0BB653-08E0-42FB-832C-B4ECC24A4E72}"/>
              </a:ext>
            </a:extLst>
          </p:cNvPr>
          <p:cNvPicPr>
            <a:picLocks noSelect="1"/>
          </p:cNvPicPr>
          <p:nvPr userDrawn="1">
            <p:custDataLst>
              <p:tags r:id="rId2"/>
            </p:custDataLst>
          </p:nvPr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522613"/>
            <a:ext cx="135936" cy="648000"/>
          </a:xfrm>
          <a:prstGeom prst="rect">
            <a:avLst/>
          </a:prstGeom>
        </p:spPr>
      </p:pic>
      <p:sp>
        <p:nvSpPr>
          <p:cNvPr id="10" name="Rectangle7">
            <a:extLst>
              <a:ext uri="{FF2B5EF4-FFF2-40B4-BE49-F238E27FC236}">
                <a16:creationId xmlns:a16="http://schemas.microsoft.com/office/drawing/2014/main" id="{8883D326-CEAD-4903-8269-B2D194C3C224}"/>
              </a:ext>
            </a:extLst>
          </p:cNvPr>
          <p:cNvSpPr>
            <a:spLocks/>
          </p:cNvSpPr>
          <p:nvPr userDrawn="1"/>
        </p:nvSpPr>
        <p:spPr>
          <a:xfrm>
            <a:off x="9224010" y="259080"/>
            <a:ext cx="1691640" cy="777240"/>
          </a:xfrm>
          <a:prstGeom prst="rect">
            <a:avLst/>
          </a:prstGeom>
          <a:noFill/>
          <a:ln w="0" cap="flat" cmpd="sng" algn="ctr">
            <a:noFill/>
            <a:prstDash val="solid"/>
          </a:ln>
          <a:effectLst/>
        </p:spPr>
        <p:txBody>
          <a:bodyPr wrap="square" lIns="0" tIns="17779" rIns="0" bIns="0" rtlCol="0" anchor="t">
            <a:normAutofit/>
          </a:bodyPr>
          <a:lstStyle/>
          <a:p>
            <a:pPr rtl="0">
              <a:lnSpc>
                <a:spcPts val="900"/>
              </a:lnSpc>
            </a:pPr>
            <a:r>
              <a:rPr lang="en-GB" sz="550" b="0" i="0" u="none" strike="noStrike" kern="0" baseline="0">
                <a:solidFill>
                  <a:srgbClr val="000000"/>
                </a:solidFill>
                <a:latin typeface="+mn-lt"/>
              </a:rPr>
              <a:t> </a:t>
            </a:r>
          </a:p>
        </p:txBody>
      </p:sp>
      <p:pic>
        <p:nvPicPr>
          <p:cNvPr id="11" name="Grafik 4" descr="logo1_d2.png">
            <a:extLst>
              <a:ext uri="{FF2B5EF4-FFF2-40B4-BE49-F238E27FC236}">
                <a16:creationId xmlns:a16="http://schemas.microsoft.com/office/drawing/2014/main" id="{EA45B0BA-5E3B-4D0F-8BE3-B1AAA7A49623}"/>
              </a:ext>
            </a:extLst>
          </p:cNvPr>
          <p:cNvPicPr>
            <a:picLocks noSelect="1"/>
          </p:cNvPicPr>
          <p:nvPr userDrawn="1">
            <p:custDataLst>
              <p:tags r:id="rId3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59600" y="5464811"/>
            <a:ext cx="1094400" cy="575309"/>
          </a:xfrm>
          <a:prstGeom prst="rect">
            <a:avLst/>
          </a:prstGeom>
          <a:ln w="0">
            <a:noFill/>
          </a:ln>
          <a:effectLst/>
        </p:spPr>
      </p:pic>
      <p:sp>
        <p:nvSpPr>
          <p:cNvPr id="5" name="Inhaltsplatzhalter 4">
            <a:extLst>
              <a:ext uri="{FF2B5EF4-FFF2-40B4-BE49-F238E27FC236}">
                <a16:creationId xmlns:a16="http://schemas.microsoft.com/office/drawing/2014/main" id="{4D46C5CB-CB38-4AD2-99D2-34C738DF30C0}"/>
              </a:ext>
            </a:extLst>
          </p:cNvPr>
          <p:cNvSpPr>
            <a:spLocks noGrp="1"/>
          </p:cNvSpPr>
          <p:nvPr>
            <p:ph sz="quarter" idx="1" hasCustomPrompt="1"/>
          </p:nvPr>
        </p:nvSpPr>
        <p:spPr>
          <a:xfrm>
            <a:off x="258762" y="1296000"/>
            <a:ext cx="10450800" cy="4168800"/>
          </a:xfrm>
        </p:spPr>
        <p:txBody>
          <a:bodyPr/>
          <a:lstStyle>
            <a:lvl1pPr>
              <a:defRPr/>
            </a:lvl1pPr>
          </a:lstStyle>
          <a:p>
            <a:pPr lvl="0"/>
            <a:r>
              <a:rPr lang="de-DE"/>
              <a:t>Add Text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897738281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162" userDrawn="1">
          <p15:clr>
            <a:srgbClr val="FBAE40"/>
          </p15:clr>
        </p15:guide>
        <p15:guide id="2" pos="6747" userDrawn="1">
          <p15:clr>
            <a:srgbClr val="FBAE40"/>
          </p15:clr>
        </p15:guide>
        <p15:guide id="3" orient="horz" pos="162" userDrawn="1">
          <p15:clr>
            <a:srgbClr val="FBAE40"/>
          </p15:clr>
        </p15:guide>
        <p15:guide id="4" orient="horz" pos="408" userDrawn="1">
          <p15:clr>
            <a:srgbClr val="FBAE40"/>
          </p15:clr>
        </p15:guide>
        <p15:guide id="5" orient="horz" pos="654" userDrawn="1">
          <p15:clr>
            <a:srgbClr val="FBAE40"/>
          </p15:clr>
        </p15:guide>
        <p15:guide id="6" orient="horz" pos="816" userDrawn="1">
          <p15:clr>
            <a:srgbClr val="FBAE40"/>
          </p15:clr>
        </p15:guide>
        <p15:guide id="7" orient="horz" pos="3443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00" y="64800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9200" y="1296000"/>
            <a:ext cx="10450800" cy="416880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  <a:p>
            <a:pPr lvl="5"/>
            <a:r>
              <a:rPr lang="en-US" dirty="0"/>
              <a:t>Sixth level</a:t>
            </a:r>
          </a:p>
          <a:p>
            <a:pPr lvl="6"/>
            <a:r>
              <a:rPr lang="en-US" dirty="0"/>
              <a:t>Seventh level</a:t>
            </a:r>
          </a:p>
          <a:p>
            <a:pPr lvl="7"/>
            <a:r>
              <a:rPr lang="en-US" dirty="0"/>
              <a:t>Eighth level</a:t>
            </a:r>
          </a:p>
          <a:p>
            <a:pPr lvl="8"/>
            <a:r>
              <a:rPr lang="en-US" dirty="0"/>
              <a:t>Ninth level</a:t>
            </a:r>
            <a:endParaRPr lang="de-DE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266700" y="5628640"/>
            <a:ext cx="288290" cy="41021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>
                <a:solidFill>
                  <a:srgbClr val="999FA6"/>
                </a:solidFill>
                <a:latin typeface="+mn-lt"/>
              </a:defRPr>
            </a:lvl1pPr>
          </a:lstStyle>
          <a:p>
            <a:fld id="{4898AEC0-503E-4FA4-859C-D0F72D6E3F79}" type="slidenum">
              <a:rPr lang="de-DE" smtClean="0"/>
              <a:pPr/>
              <a:t>‹nº›</a:t>
            </a:fld>
            <a:endParaRPr lang="de-DE"/>
          </a:p>
        </p:txBody>
      </p:sp>
      <p:sp>
        <p:nvSpPr>
          <p:cNvPr id="9" name="Bosch_footer_2" hidden="1">
            <a:extLst>
              <a:ext uri="{FF2B5EF4-FFF2-40B4-BE49-F238E27FC236}">
                <a16:creationId xmlns:a16="http://schemas.microsoft.com/office/drawing/2014/main" id="{E897C98A-4665-443F-B1CF-E9B71E9916EC}"/>
              </a:ext>
            </a:extLst>
          </p:cNvPr>
          <p:cNvSpPr txBox="1"/>
          <p:nvPr userDrawn="1"/>
        </p:nvSpPr>
        <p:spPr>
          <a:xfrm>
            <a:off x="593090" y="5748656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>
                <a:solidFill>
                  <a:schemeClr val="tx1"/>
                </a:solidFill>
              </a:rPr>
              <a:t>%repositoryremark%</a:t>
            </a:r>
            <a:r>
              <a:rPr lang="de-DE" sz="600" kern="0" baseline="0">
                <a:solidFill>
                  <a:srgbClr val="B2B3B5"/>
                </a:solidFill>
              </a:rPr>
              <a:t>%copyright%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  <p:sp>
        <p:nvSpPr>
          <p:cNvPr id="10" name="Bosch_footer_1" hidden="1">
            <a:extLst>
              <a:ext uri="{FF2B5EF4-FFF2-40B4-BE49-F238E27FC236}">
                <a16:creationId xmlns:a16="http://schemas.microsoft.com/office/drawing/2014/main" id="{BB7EB8EC-2C22-471E-A5D4-B578263D307B}"/>
              </a:ext>
            </a:extLst>
          </p:cNvPr>
          <p:cNvSpPr txBox="1"/>
          <p:nvPr userDrawn="1"/>
        </p:nvSpPr>
        <p:spPr>
          <a:xfrm>
            <a:off x="594000" y="5644800"/>
            <a:ext cx="9154800" cy="1080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b="1" kern="0" baseline="0" noProof="1">
                <a:solidFill>
                  <a:srgbClr val="D70012"/>
                </a:solidFill>
              </a:rPr>
              <a:t>%confidentiality%</a:t>
            </a:r>
            <a:r>
              <a:rPr lang="de-DE" sz="600" kern="0" baseline="0" noProof="1">
                <a:solidFill>
                  <a:schemeClr val="tx1"/>
                </a:solidFill>
              </a:rPr>
              <a:t>%businessunit%%departmentshort%%dateformat%</a:t>
            </a:r>
          </a:p>
        </p:txBody>
      </p:sp>
      <p:sp>
        <p:nvSpPr>
          <p:cNvPr id="11" name="Bosch_footer_1">
            <a:extLst>
              <a:ext uri="{FF2B5EF4-FFF2-40B4-BE49-F238E27FC236}">
                <a16:creationId xmlns:a16="http://schemas.microsoft.com/office/drawing/2014/main" id="{EA78BAC4-FC81-4715-BED8-605625FA39A4}"/>
              </a:ext>
            </a:extLst>
          </p:cNvPr>
          <p:cNvSpPr txBox="1"/>
          <p:nvPr userDrawn="1"/>
        </p:nvSpPr>
        <p:spPr>
          <a:xfrm>
            <a:off x="745490" y="5669064"/>
            <a:ext cx="9152890" cy="10795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de-DE" sz="600" kern="0" baseline="0" noProof="1">
                <a:solidFill>
                  <a:schemeClr val="tx1"/>
                </a:solidFill>
              </a:rPr>
              <a:t>Powertrain Solutions | CtP/ETS | 2019-06-26</a:t>
            </a:r>
          </a:p>
          <a:p>
            <a:pPr marR="0" defTabSz="914400" eaLnBrk="1" fontAlgn="auto" latinLnBrk="0" hangingPunct="1">
              <a:lnSpc>
                <a:spcPct val="107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</a:pPr>
            <a:endParaRPr kumimoji="0" lang="de-DE" sz="6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Bosch_footer_2">
            <a:extLst>
              <a:ext uri="{FF2B5EF4-FFF2-40B4-BE49-F238E27FC236}">
                <a16:creationId xmlns:a16="http://schemas.microsoft.com/office/drawing/2014/main" id="{054E7C6F-D3F2-4D18-AE27-4A5BF90323E4}"/>
              </a:ext>
            </a:extLst>
          </p:cNvPr>
          <p:cNvSpPr txBox="1"/>
          <p:nvPr userDrawn="1"/>
        </p:nvSpPr>
        <p:spPr>
          <a:xfrm>
            <a:off x="745490" y="5773840"/>
            <a:ext cx="9152890" cy="2159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de-DE" sz="600" kern="0" baseline="0" dirty="0">
                <a:solidFill>
                  <a:srgbClr val="B2B3B5"/>
                </a:solidFill>
              </a:rPr>
              <a:t>© Robert Bosch Ltda 2019. </a:t>
            </a:r>
            <a:r>
              <a:rPr lang="de-DE" sz="600" kern="0" baseline="0" dirty="0" err="1">
                <a:solidFill>
                  <a:srgbClr val="B2B3B5"/>
                </a:solidFill>
              </a:rPr>
              <a:t>Reserves</a:t>
            </a:r>
            <a:r>
              <a:rPr lang="de-DE" sz="600" kern="0" baseline="0" dirty="0">
                <a:solidFill>
                  <a:srgbClr val="B2B3B5"/>
                </a:solidFill>
              </a:rPr>
              <a:t> all </a:t>
            </a:r>
            <a:r>
              <a:rPr lang="de-DE" sz="600" kern="0" baseline="0" dirty="0" err="1">
                <a:solidFill>
                  <a:srgbClr val="B2B3B5"/>
                </a:solidFill>
              </a:rPr>
              <a:t>rights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even</a:t>
            </a:r>
            <a:r>
              <a:rPr lang="de-DE" sz="600" kern="0" baseline="0" dirty="0">
                <a:solidFill>
                  <a:srgbClr val="B2B3B5"/>
                </a:solidFill>
              </a:rPr>
              <a:t> in </a:t>
            </a:r>
            <a:r>
              <a:rPr lang="de-DE" sz="600" kern="0" baseline="0" dirty="0" err="1">
                <a:solidFill>
                  <a:srgbClr val="B2B3B5"/>
                </a:solidFill>
              </a:rPr>
              <a:t>the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event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of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industrial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property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rights</a:t>
            </a:r>
            <a:r>
              <a:rPr lang="de-DE" sz="600" kern="0" baseline="0" dirty="0">
                <a:solidFill>
                  <a:srgbClr val="B2B3B5"/>
                </a:solidFill>
              </a:rPr>
              <a:t>. </a:t>
            </a:r>
            <a:r>
              <a:rPr lang="de-DE" sz="600" kern="0" baseline="0" dirty="0" err="1">
                <a:solidFill>
                  <a:srgbClr val="B2B3B5"/>
                </a:solidFill>
              </a:rPr>
              <a:t>We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reserve</a:t>
            </a:r>
            <a:r>
              <a:rPr lang="de-DE" sz="600" kern="0" baseline="0" dirty="0">
                <a:solidFill>
                  <a:srgbClr val="B2B3B5"/>
                </a:solidFill>
              </a:rPr>
              <a:t> all </a:t>
            </a:r>
            <a:r>
              <a:rPr lang="de-DE" sz="600" kern="0" baseline="0" dirty="0" err="1">
                <a:solidFill>
                  <a:srgbClr val="B2B3B5"/>
                </a:solidFill>
              </a:rPr>
              <a:t>rights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of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disposal</a:t>
            </a:r>
            <a:r>
              <a:rPr lang="de-DE" sz="600" kern="0" baseline="0" dirty="0">
                <a:solidFill>
                  <a:srgbClr val="B2B3B5"/>
                </a:solidFill>
              </a:rPr>
              <a:t> such </a:t>
            </a:r>
            <a:r>
              <a:rPr lang="de-DE" sz="600" kern="0" baseline="0" dirty="0" err="1">
                <a:solidFill>
                  <a:srgbClr val="B2B3B5"/>
                </a:solidFill>
              </a:rPr>
              <a:t>as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copying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and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passing</a:t>
            </a:r>
            <a:r>
              <a:rPr lang="de-DE" sz="600" kern="0" baseline="0" dirty="0">
                <a:solidFill>
                  <a:srgbClr val="B2B3B5"/>
                </a:solidFill>
              </a:rPr>
              <a:t> on </a:t>
            </a:r>
            <a:r>
              <a:rPr lang="de-DE" sz="600" kern="0" baseline="0" dirty="0" err="1">
                <a:solidFill>
                  <a:srgbClr val="B2B3B5"/>
                </a:solidFill>
              </a:rPr>
              <a:t>to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third</a:t>
            </a:r>
            <a:r>
              <a:rPr lang="de-DE" sz="600" kern="0" baseline="0" dirty="0">
                <a:solidFill>
                  <a:srgbClr val="B2B3B5"/>
                </a:solidFill>
              </a:rPr>
              <a:t> </a:t>
            </a:r>
            <a:r>
              <a:rPr lang="de-DE" sz="600" kern="0" baseline="0" dirty="0" err="1">
                <a:solidFill>
                  <a:srgbClr val="B2B3B5"/>
                </a:solidFill>
              </a:rPr>
              <a:t>parties</a:t>
            </a:r>
            <a:endParaRPr lang="de-DE" sz="600" kern="0" baseline="0" dirty="0">
              <a:solidFill>
                <a:srgbClr val="B2B3B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15531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8" r:id="rId1"/>
    <p:sldLayoutId id="2147483749" r:id="rId2"/>
    <p:sldLayoutId id="2147483742" r:id="rId3"/>
    <p:sldLayoutId id="2147483713" r:id="rId4"/>
    <p:sldLayoutId id="2147483743" r:id="rId5"/>
    <p:sldLayoutId id="2147483721" r:id="rId6"/>
    <p:sldLayoutId id="2147483747" r:id="rId7"/>
    <p:sldLayoutId id="2147483723" r:id="rId8"/>
    <p:sldLayoutId id="2147483746" r:id="rId9"/>
    <p:sldLayoutId id="2147483744" r:id="rId10"/>
    <p:sldLayoutId id="2147483724" r:id="rId11"/>
    <p:sldLayoutId id="2147483726" r:id="rId12"/>
    <p:sldLayoutId id="2147483727" r:id="rId13"/>
    <p:sldLayoutId id="2147483728" r:id="rId14"/>
    <p:sldLayoutId id="2147483729" r:id="rId15"/>
    <p:sldLayoutId id="2147483745" r:id="rId16"/>
    <p:sldLayoutId id="2147483734" r:id="rId17"/>
    <p:sldLayoutId id="2147483731" r:id="rId18"/>
    <p:sldLayoutId id="2147483750" r:id="rId19"/>
    <p:sldLayoutId id="2147483751" r:id="rId20"/>
    <p:sldLayoutId id="2147483752" r:id="rId21"/>
    <p:sldLayoutId id="2147483753" r:id="rId22"/>
    <p:sldLayoutId id="2147483754" r:id="rId23"/>
    <p:sldLayoutId id="2147483755" r:id="rId24"/>
    <p:sldLayoutId id="2147483756" r:id="rId25"/>
  </p:sldLayoutIdLst>
  <p:hf hdr="0" ftr="0" dt="0"/>
  <p:txStyles>
    <p:titleStyle>
      <a:lvl1pPr algn="l" defTabSz="914333" rtl="0" eaLnBrk="1" latinLnBrk="0" hangingPunct="1">
        <a:lnSpc>
          <a:spcPct val="89000"/>
        </a:lnSpc>
        <a:spcBef>
          <a:spcPct val="0"/>
        </a:spcBef>
        <a:buNone/>
        <a:defRPr sz="2800" kern="120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51982" indent="-251982" algn="l" defTabSz="914333" rtl="0" eaLnBrk="1" latinLnBrk="0" hangingPunct="1">
        <a:lnSpc>
          <a:spcPct val="107000"/>
        </a:lnSpc>
        <a:spcBef>
          <a:spcPts val="500"/>
        </a:spcBef>
        <a:buFont typeface="Wingdings 3" panose="05040102010807070707" pitchFamily="18" charset="2"/>
        <a:buChar char="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507563" indent="-273580" algn="l" defTabSz="914333" rtl="0" eaLnBrk="1" latinLnBrk="0" hangingPunct="1">
        <a:lnSpc>
          <a:spcPct val="103000"/>
        </a:lnSpc>
        <a:spcBef>
          <a:spcPts val="500"/>
        </a:spcBef>
        <a:buFont typeface="Wingdings 3" panose="05040102010807070707" pitchFamily="18" charset="2"/>
        <a:buChar char="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30746" indent="-205185" algn="l" defTabSz="914333" rtl="0" eaLnBrk="1" latinLnBrk="0" hangingPunct="1">
        <a:lnSpc>
          <a:spcPct val="102000"/>
        </a:lnSpc>
        <a:spcBef>
          <a:spcPts val="500"/>
        </a:spcBef>
        <a:buFont typeface="Bosch Office Sans" pitchFamily="2" charset="0"/>
        <a:buChar char="‒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4pPr>
      <a:lvl5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5pPr>
      <a:lvl6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932331" indent="-183586" algn="l" defTabSz="914333" rtl="0" eaLnBrk="1" latinLnBrk="0" hangingPunct="1">
        <a:lnSpc>
          <a:spcPct val="103000"/>
        </a:lnSpc>
        <a:spcBef>
          <a:spcPts val="500"/>
        </a:spcBef>
        <a:buFont typeface="Bosch Office Sans" pitchFamily="2" charset="0"/>
        <a:buChar char="‒"/>
        <a:defRPr sz="13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66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33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499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6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8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998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165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332" algn="l" defTabSz="914333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/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tags" Target="../tags/tag76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13" Type="http://schemas.openxmlformats.org/officeDocument/2006/relationships/comments" Target="../comments/comment1.xml"/><Relationship Id="rId3" Type="http://schemas.openxmlformats.org/officeDocument/2006/relationships/image" Target="../media/image17.png"/><Relationship Id="rId7" Type="http://schemas.openxmlformats.org/officeDocument/2006/relationships/image" Target="../media/image190.png"/><Relationship Id="rId12" Type="http://schemas.openxmlformats.org/officeDocument/2006/relationships/image" Target="../media/image13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0.png"/><Relationship Id="rId11" Type="http://schemas.openxmlformats.org/officeDocument/2006/relationships/image" Target="../media/image12.png"/><Relationship Id="rId5" Type="http://schemas.openxmlformats.org/officeDocument/2006/relationships/image" Target="../media/image170.png"/><Relationship Id="rId10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2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8.xml"/><Relationship Id="rId5" Type="http://schemas.openxmlformats.org/officeDocument/2006/relationships/comments" Target="../comments/comment2.xml"/><Relationship Id="rId4" Type="http://schemas.openxmlformats.org/officeDocument/2006/relationships/image" Target="../media/image13.jpe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33.png"/><Relationship Id="rId7" Type="http://schemas.openxmlformats.org/officeDocument/2006/relationships/image" Target="../media/image3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38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Relationship Id="rId9" Type="http://schemas.openxmlformats.org/officeDocument/2006/relationships/image" Target="../media/image1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39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5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7" Type="http://schemas.openxmlformats.org/officeDocument/2006/relationships/image" Target="../media/image13.jpe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2.png"/><Relationship Id="rId5" Type="http://schemas.openxmlformats.org/officeDocument/2006/relationships/image" Target="../media/image50.png"/><Relationship Id="rId4" Type="http://schemas.openxmlformats.org/officeDocument/2006/relationships/image" Target="../media/image4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8.xml"/><Relationship Id="rId6" Type="http://schemas.openxmlformats.org/officeDocument/2006/relationships/comments" Target="../comments/comment3.xml"/><Relationship Id="rId5" Type="http://schemas.openxmlformats.org/officeDocument/2006/relationships/image" Target="../media/image13.jpeg"/><Relationship Id="rId4" Type="http://schemas.openxmlformats.org/officeDocument/2006/relationships/image" Target="../media/image12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3.jpeg"/><Relationship Id="rId5" Type="http://schemas.openxmlformats.org/officeDocument/2006/relationships/image" Target="../media/image12.png"/><Relationship Id="rId4" Type="http://schemas.openxmlformats.org/officeDocument/2006/relationships/image" Target="../media/image16.gi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>
            <p:custDataLst>
              <p:tags r:id="rId1"/>
            </p:custDataLst>
          </p:nvPr>
        </p:nvSpPr>
        <p:spPr>
          <a:xfrm>
            <a:off x="3772254" y="27159"/>
            <a:ext cx="4243510" cy="10155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en-US" sz="5999" dirty="0" err="1">
                <a:latin typeface="Bosch Office Sans" pitchFamily="2" charset="0"/>
              </a:rPr>
              <a:t>Módulo</a:t>
            </a:r>
            <a:r>
              <a:rPr lang="en-US" sz="5999" dirty="0">
                <a:latin typeface="Bosch Office Sans" pitchFamily="2" charset="0"/>
              </a:rPr>
              <a:t> 5: </a:t>
            </a:r>
          </a:p>
        </p:txBody>
      </p:sp>
      <p:sp>
        <p:nvSpPr>
          <p:cNvPr id="3" name="Rectangle 1"/>
          <p:cNvSpPr/>
          <p:nvPr>
            <p:custDataLst>
              <p:tags r:id="rId2"/>
            </p:custDataLst>
          </p:nvPr>
        </p:nvSpPr>
        <p:spPr>
          <a:xfrm>
            <a:off x="307969" y="1495088"/>
            <a:ext cx="10353952" cy="10155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en-US" sz="5999" dirty="0" err="1">
                <a:latin typeface="Bosch Office Sans" pitchFamily="2" charset="0"/>
              </a:rPr>
              <a:t>Inteligência</a:t>
            </a:r>
            <a:r>
              <a:rPr lang="en-US" sz="5999" dirty="0">
                <a:latin typeface="Bosch Office Sans" pitchFamily="2" charset="0"/>
              </a:rPr>
              <a:t> Artificial</a:t>
            </a:r>
            <a:endParaRPr lang="en-US" sz="5999" b="1" dirty="0">
              <a:latin typeface="Bosch Office Sans" pitchFamily="2" charset="0"/>
            </a:endParaRPr>
          </a:p>
        </p:txBody>
      </p:sp>
      <p:sp>
        <p:nvSpPr>
          <p:cNvPr id="4" name="Rectangle 1"/>
          <p:cNvSpPr/>
          <p:nvPr>
            <p:custDataLst>
              <p:tags r:id="rId3"/>
            </p:custDataLst>
          </p:nvPr>
        </p:nvSpPr>
        <p:spPr>
          <a:xfrm>
            <a:off x="420158" y="2815987"/>
            <a:ext cx="2758288" cy="1015534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defTabSz="822686" fontAlgn="auto">
              <a:spcBef>
                <a:spcPts val="0"/>
              </a:spcBef>
              <a:spcAft>
                <a:spcPts val="0"/>
              </a:spcAft>
            </a:pPr>
            <a:r>
              <a:rPr lang="en-US" sz="5999" dirty="0">
                <a:solidFill>
                  <a:srgbClr val="FFFFFF"/>
                </a:solidFill>
                <a:latin typeface="Bosch Office Sans" pitchFamily="2" charset="0"/>
              </a:rPr>
              <a:t>Aula 4</a:t>
            </a:r>
          </a:p>
        </p:txBody>
      </p:sp>
    </p:spTree>
    <p:extLst>
      <p:ext uri="{BB962C8B-B14F-4D97-AF65-F5344CB8AC3E}">
        <p14:creationId xmlns:p14="http://schemas.microsoft.com/office/powerpoint/2010/main" val="20370108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3500" y="743250"/>
            <a:ext cx="10450800" cy="388800"/>
          </a:xfrm>
        </p:spPr>
        <p:txBody>
          <a:bodyPr/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Monte Carlo –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Exemplo</a:t>
            </a:r>
            <a:endParaRPr lang="pt-BR" sz="2200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Algoritmos Estocásticos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10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68661"/>
            <a:ext cx="7024407" cy="84004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Bosch Sans Black" panose="020B0804020202020204" pitchFamily="34" charset="0"/>
              <a:buChar char="▶"/>
            </a:pP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calcular</a:t>
            </a:r>
            <a:r>
              <a:rPr lang="en-US" dirty="0"/>
              <a:t> o valor de </a:t>
            </a:r>
            <a:r>
              <a:rPr lang="el-GR" dirty="0"/>
              <a:t>π</a:t>
            </a:r>
            <a:r>
              <a:rPr lang="en-US" dirty="0"/>
              <a:t> </a:t>
            </a:r>
            <a:r>
              <a:rPr lang="en-US" dirty="0" err="1"/>
              <a:t>utilizando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r>
              <a:rPr lang="en-US" dirty="0"/>
              <a:t>? </a:t>
            </a:r>
          </a:p>
          <a:p>
            <a:pPr marL="696887" lvl="1" indent="-285750">
              <a:buFont typeface="Bosch Sans Black" panose="020B0804020202020204" pitchFamily="34" charset="0"/>
              <a:buChar char="▶"/>
            </a:pPr>
            <a:r>
              <a:rPr lang="en-US" dirty="0" err="1"/>
              <a:t>Já</a:t>
            </a:r>
            <a:r>
              <a:rPr lang="en-US" dirty="0"/>
              <a:t> </a:t>
            </a:r>
            <a:r>
              <a:rPr lang="en-US" dirty="0" err="1"/>
              <a:t>conhecemos</a:t>
            </a:r>
            <a:r>
              <a:rPr lang="en-US" dirty="0"/>
              <a:t> o valor de pi. </a:t>
            </a:r>
            <a:r>
              <a:rPr lang="en-US" dirty="0" err="1"/>
              <a:t>Portanto</a:t>
            </a:r>
            <a:r>
              <a:rPr lang="en-US" dirty="0"/>
              <a:t>, </a:t>
            </a:r>
            <a:r>
              <a:rPr lang="en-US" dirty="0" err="1"/>
              <a:t>sabemos</a:t>
            </a:r>
            <a:r>
              <a:rPr lang="en-US" dirty="0"/>
              <a:t> </a:t>
            </a:r>
            <a:r>
              <a:rPr lang="en-US" dirty="0" err="1"/>
              <a:t>qual</a:t>
            </a:r>
            <a:r>
              <a:rPr lang="en-US" dirty="0"/>
              <a:t> valor </a:t>
            </a:r>
            <a:r>
              <a:rPr lang="en-US" dirty="0" err="1"/>
              <a:t>queremos</a:t>
            </a:r>
            <a:r>
              <a:rPr lang="en-US" dirty="0"/>
              <a:t> </a:t>
            </a:r>
            <a:r>
              <a:rPr lang="en-US" dirty="0" err="1"/>
              <a:t>aproximar</a:t>
            </a:r>
            <a:r>
              <a:rPr lang="en-US" dirty="0"/>
              <a:t>.     </a:t>
            </a:r>
          </a:p>
          <a:p>
            <a:pPr marL="285750" indent="-285750">
              <a:buFont typeface="Bosch Sans Black" panose="020B0804020202020204" pitchFamily="34" charset="0"/>
              <a:buChar char="▶"/>
            </a:pPr>
            <a:endParaRPr lang="en-US" dirty="0"/>
          </a:p>
          <a:p>
            <a:pPr marL="696887" lvl="1" indent="-285750">
              <a:buFont typeface="Bosch Sans Black" panose="020B0804020202020204" pitchFamily="34" charset="0"/>
              <a:buChar char="▶"/>
            </a:pPr>
            <a:r>
              <a:rPr lang="en-US" dirty="0"/>
              <a:t>	</a:t>
            </a:r>
            <a:br>
              <a:rPr lang="en-US" dirty="0"/>
            </a:br>
            <a:endParaRPr lang="en-US" dirty="0"/>
          </a:p>
          <a:p>
            <a:pPr marL="696887" lvl="1" indent="-285750">
              <a:buFont typeface="Bosch Sans Black" panose="020B0804020202020204" pitchFamily="34" charset="0"/>
              <a:buChar char="▶"/>
            </a:pPr>
            <a:r>
              <a:rPr lang="en-US" dirty="0"/>
              <a:t>						</a:t>
            </a:r>
          </a:p>
          <a:p>
            <a:pPr marL="285750" indent="-285750">
              <a:buFont typeface="Bosch Sans Black" panose="020B0804020202020204" pitchFamily="34" charset="0"/>
              <a:buChar char="▶"/>
            </a:pPr>
            <a:endParaRPr lang="en-US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099" y="2340636"/>
            <a:ext cx="3567647" cy="3090672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4"/>
          <a:srcRect l="3097" t="3067" r="6171" b="3786"/>
          <a:stretch/>
        </p:blipFill>
        <p:spPr>
          <a:xfrm>
            <a:off x="453099" y="2259040"/>
            <a:ext cx="3579803" cy="336960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TextBox 9"/>
              <p:cNvSpPr txBox="1"/>
              <p:nvPr/>
            </p:nvSpPr>
            <p:spPr>
              <a:xfrm>
                <a:off x="7866293" y="1892831"/>
                <a:ext cx="2119089" cy="542594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r>
                        <m:rPr>
                          <m:sty m:val="p"/>
                        </m:rPr>
                        <a:rPr kumimoji="0" lang="el-GR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π</m:t>
                      </m:r>
                      <m:sSup>
                        <m:sSup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" name="TextBox 9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93" y="1892831"/>
                <a:ext cx="2119089" cy="542594"/>
              </a:xfrm>
              <a:prstGeom prst="rect">
                <a:avLst/>
              </a:prstGeom>
              <a:blipFill>
                <a:blip r:embed="rId5"/>
                <a:stretch>
                  <a:fillRect t="-1236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1" name="TextBox 10"/>
              <p:cNvSpPr txBox="1"/>
              <p:nvPr/>
            </p:nvSpPr>
            <p:spPr>
              <a:xfrm>
                <a:off x="7866293" y="2473930"/>
                <a:ext cx="2119089" cy="577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𝐴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𝑞</m:t>
                          </m:r>
                        </m:sub>
                      </m:sSub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=4</m:t>
                      </m:r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𝜋</m:t>
                      </m:r>
                      <m:sSup>
                        <m:sSup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𝑟</m:t>
                          </m:r>
                        </m:e>
                        <m:sup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1" name="TextBox 10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93" y="2473930"/>
                <a:ext cx="2119089" cy="577190"/>
              </a:xfrm>
              <a:prstGeom prst="rect">
                <a:avLst/>
              </a:prstGeom>
              <a:blipFill>
                <a:blip r:embed="rId6"/>
                <a:stretch>
                  <a:fillRect t="-12632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/>
              <p:cNvSpPr txBox="1"/>
              <p:nvPr/>
            </p:nvSpPr>
            <p:spPr>
              <a:xfrm>
                <a:off x="7471910" y="3089625"/>
                <a:ext cx="2907855" cy="577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𝑐h𝑢𝑣𝑎</m:t>
                          </m:r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  <m:sSup>
                            <m:sSupPr>
                              <m:ctrlP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sSup>
                            <m:sSupPr>
                              <m:ctrlP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m:rPr>
                              <m:nor/>
                            </m:rPr>
                            <a:rPr lang="pt-BR" sz="1200" kern="0" dirty="0">
                              <a:solidFill>
                                <a:srgbClr val="000000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2" name="TextBox 1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471910" y="3089625"/>
                <a:ext cx="2907855" cy="577190"/>
              </a:xfrm>
              <a:prstGeom prst="rect">
                <a:avLst/>
              </a:prstGeom>
              <a:blipFill>
                <a:blip r:embed="rId7"/>
                <a:stretch>
                  <a:fillRect t="-5578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4" name="TextBox 13"/>
              <p:cNvSpPr txBox="1"/>
              <p:nvPr/>
            </p:nvSpPr>
            <p:spPr>
              <a:xfrm>
                <a:off x="7866293" y="3804380"/>
                <a:ext cx="2119089" cy="577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𝑐h𝑢𝑣𝑎</m:t>
                          </m:r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  <m:r>
                        <a:rPr kumimoji="0" lang="en-US" sz="2400" b="0" i="1" u="none" strike="noStrike" kern="0" cap="none" spc="0" normalizeH="0" baseline="0" noProof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kumimoji="0" lang="en-US" sz="2400" b="0" i="1" u="none" strike="noStrike" kern="0" cap="none" spc="0" normalizeH="0" baseline="0" noProof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el-GR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π</m:t>
                          </m:r>
                        </m:num>
                        <m:den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m:rPr>
                              <m:nor/>
                            </m:rPr>
                            <a:rPr lang="pt-BR" sz="1200" kern="0" dirty="0">
                              <a:solidFill>
                                <a:srgbClr val="000000"/>
                              </a:solidFill>
                            </a:rPr>
                            <m:t> </m:t>
                          </m:r>
                        </m:den>
                      </m:f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4" name="TextBox 1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866293" y="3804380"/>
                <a:ext cx="2119089" cy="577190"/>
              </a:xfrm>
              <a:prstGeom prst="rect">
                <a:avLst/>
              </a:prstGeom>
              <a:blipFill>
                <a:blip r:embed="rId8"/>
                <a:stretch>
                  <a:fillRect t="-42105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5" name="TextBox 14"/>
              <p:cNvSpPr txBox="1"/>
              <p:nvPr/>
            </p:nvSpPr>
            <p:spPr>
              <a:xfrm>
                <a:off x="7742420" y="4321015"/>
                <a:ext cx="2366835" cy="57719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 ×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𝑐h𝑢𝑣𝑎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</m:t>
                          </m:r>
                          <m: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𝑐</m:t>
                          </m:r>
                        </m:sub>
                      </m:sSub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5" name="TextBox 1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742420" y="4321015"/>
                <a:ext cx="2366835" cy="577190"/>
              </a:xfrm>
              <a:prstGeom prst="rect">
                <a:avLst/>
              </a:prstGeom>
              <a:blipFill>
                <a:blip r:embed="rId9"/>
                <a:stretch>
                  <a:fillRect l="-515" t="-631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6" name="TextBox 15"/>
              <p:cNvSpPr txBox="1"/>
              <p:nvPr/>
            </p:nvSpPr>
            <p:spPr>
              <a:xfrm>
                <a:off x="7022330" y="5065181"/>
                <a:ext cx="3807015" cy="651601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noAutofit/>
              </a:bodyPr>
              <a:lstStyle/>
              <a:p>
                <a:pPr marR="0" defTabSz="914400" eaLnBrk="1" fontAlgn="auto" latinLnBrk="0" hangingPunct="1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l-GR" sz="240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π</m:t>
                      </m:r>
                      <m:r>
                        <a:rPr lang="en-US" sz="2400" b="0" i="1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sSub>
                        <m:sSubPr>
                          <m:ctrlPr>
                            <a:rPr lang="en-US" sz="2400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400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4 × </m:t>
                          </m:r>
                          <m:f>
                            <m:fPr>
                              <m:ctrlP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fPr>
                            <m:num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𝑔𝑜𝑡𝑎𝑠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í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𝑟𝑐𝑢𝑙𝑜</m:t>
                              </m:r>
                            </m:num>
                            <m:den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𝑔𝑜𝑡𝑎𝑠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 </m:t>
                              </m:r>
                              <m:r>
                                <a:rPr lang="en-US" sz="2400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𝑞𝑢𝑎𝑑𝑟𝑎𝑑𝑜</m:t>
                              </m:r>
                            </m:den>
                          </m:f>
                        </m:e>
                        <m:sub/>
                      </m:sSub>
                    </m:oMath>
                  </m:oMathPara>
                </a14:m>
                <a:endParaRPr kumimoji="0" lang="pt-BR" sz="1200" b="0" i="0" u="none" strike="noStrike" kern="0" cap="none" spc="0" normalizeH="0" baseline="0" noProof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6" name="TextBox 1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022330" y="5065181"/>
                <a:ext cx="3807015" cy="651601"/>
              </a:xfrm>
              <a:prstGeom prst="rect">
                <a:avLst/>
              </a:prstGeom>
              <a:blipFill>
                <a:blip r:embed="rId10"/>
                <a:stretch>
                  <a:fillRect l="-2083" t="-60748" r="-3526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7" name="CaixaDeTexto 16"/>
          <p:cNvSpPr txBox="1"/>
          <p:nvPr/>
        </p:nvSpPr>
        <p:spPr>
          <a:xfrm>
            <a:off x="4183326" y="2347143"/>
            <a:ext cx="3161529" cy="255106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>
              <a:buFont typeface="Bosch Sans Black" panose="020B0804020202020204" pitchFamily="34" charset="0"/>
              <a:buChar char="▶"/>
            </a:pPr>
            <a:r>
              <a:rPr lang="pt-BR" dirty="0"/>
              <a:t>Probabilidade das gotas de chuva caírem dentro do círculo, é a razão da área do circulo pela área do quadrado</a:t>
            </a:r>
            <a:r>
              <a:rPr lang="en-US" dirty="0"/>
              <a:t>.     </a:t>
            </a:r>
          </a:p>
          <a:p>
            <a:pPr marL="285750" indent="-285750">
              <a:buFont typeface="Bosch Sans Black" panose="020B0804020202020204" pitchFamily="34" charset="0"/>
              <a:buChar char="▶"/>
            </a:pPr>
            <a:r>
              <a:rPr lang="en-US" dirty="0" err="1"/>
              <a:t>Quanto</a:t>
            </a:r>
            <a:r>
              <a:rPr lang="en-US" dirty="0"/>
              <a:t> </a:t>
            </a:r>
            <a:r>
              <a:rPr lang="en-US" dirty="0" err="1"/>
              <a:t>maior</a:t>
            </a:r>
            <a:r>
              <a:rPr lang="en-US" dirty="0"/>
              <a:t> o meu </a:t>
            </a:r>
            <a:r>
              <a:rPr lang="en-US" dirty="0" err="1"/>
              <a:t>número</a:t>
            </a:r>
            <a:r>
              <a:rPr lang="en-US" dirty="0"/>
              <a:t> de </a:t>
            </a:r>
            <a:r>
              <a:rPr lang="en-US" dirty="0" err="1"/>
              <a:t>gotas</a:t>
            </a:r>
            <a:r>
              <a:rPr lang="en-US" dirty="0"/>
              <a:t>, </a:t>
            </a:r>
            <a:r>
              <a:rPr lang="en-US" dirty="0" err="1"/>
              <a:t>maior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a </a:t>
            </a:r>
            <a:r>
              <a:rPr lang="en-US" dirty="0" err="1"/>
              <a:t>minha</a:t>
            </a:r>
            <a:r>
              <a:rPr lang="en-US" dirty="0"/>
              <a:t> </a:t>
            </a:r>
            <a:r>
              <a:rPr lang="en-US" dirty="0" err="1"/>
              <a:t>referência</a:t>
            </a:r>
            <a:r>
              <a:rPr lang="en-US" dirty="0"/>
              <a:t> e </a:t>
            </a:r>
            <a:r>
              <a:rPr lang="en-US" dirty="0" err="1"/>
              <a:t>menor</a:t>
            </a:r>
            <a:r>
              <a:rPr lang="en-US" dirty="0"/>
              <a:t> </a:t>
            </a:r>
            <a:r>
              <a:rPr lang="en-US" dirty="0" err="1"/>
              <a:t>será</a:t>
            </a:r>
            <a:r>
              <a:rPr lang="en-US" dirty="0"/>
              <a:t> o meu </a:t>
            </a:r>
            <a:r>
              <a:rPr lang="en-US" dirty="0" err="1"/>
              <a:t>erro</a:t>
            </a:r>
            <a:r>
              <a:rPr lang="en-US" dirty="0"/>
              <a:t>. 						</a:t>
            </a:r>
          </a:p>
          <a:p>
            <a:pPr marL="285750" indent="-285750">
              <a:buFont typeface="Bosch Sans Black" panose="020B0804020202020204" pitchFamily="34" charset="0"/>
              <a:buChar char="▶"/>
            </a:pPr>
            <a:endParaRPr lang="en-US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9" name="Imagem 18"/>
          <p:cNvPicPr>
            <a:picLocks noChangeAspect="1"/>
          </p:cNvPicPr>
          <p:nvPr/>
        </p:nvPicPr>
        <p:blipFill rotWithShape="1">
          <a:blip r:embed="rId11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20" name="Imagem 19"/>
          <p:cNvPicPr>
            <a:picLocks noChangeAspect="1"/>
          </p:cNvPicPr>
          <p:nvPr/>
        </p:nvPicPr>
        <p:blipFill>
          <a:blip r:embed="rId1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75434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2" grpId="0"/>
      <p:bldP spid="14" grpId="0"/>
      <p:bldP spid="15" grpId="0"/>
      <p:bldP spid="16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Algoritmos Estocásticos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11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66700" y="1187824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en-US" dirty="0"/>
              <a:t>Como </a:t>
            </a:r>
            <a:r>
              <a:rPr lang="en-US" dirty="0" err="1"/>
              <a:t>podemos</a:t>
            </a:r>
            <a:r>
              <a:rPr lang="en-US" dirty="0"/>
              <a:t> </a:t>
            </a:r>
            <a:r>
              <a:rPr lang="en-US" dirty="0" err="1"/>
              <a:t>calcular</a:t>
            </a:r>
            <a:r>
              <a:rPr lang="en-US" dirty="0"/>
              <a:t> o Valor de π </a:t>
            </a:r>
            <a:r>
              <a:rPr lang="en-US" dirty="0" err="1"/>
              <a:t>usando</a:t>
            </a:r>
            <a:r>
              <a:rPr lang="en-US" dirty="0"/>
              <a:t> </a:t>
            </a:r>
            <a:r>
              <a:rPr lang="en-US" dirty="0" err="1"/>
              <a:t>números</a:t>
            </a:r>
            <a:r>
              <a:rPr lang="en-US" dirty="0"/>
              <a:t> </a:t>
            </a:r>
            <a:r>
              <a:rPr lang="en-US" dirty="0" err="1"/>
              <a:t>aleatórios</a:t>
            </a:r>
            <a:r>
              <a:rPr lang="en-US" dirty="0"/>
              <a:t>?</a:t>
            </a:r>
          </a:p>
          <a:p>
            <a:r>
              <a:rPr lang="pt-BR" dirty="0"/>
              <a:t>	MonteCarlo.py</a:t>
            </a:r>
          </a:p>
          <a:p>
            <a:r>
              <a:rPr lang="pt-BR" dirty="0"/>
              <a:t>	Quanto maior a quantidade de amostras, mais próximo estará do seu número de PI. Consequentemente o tempo de processamento será maior.  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		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dirty="0"/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dirty="0"/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itle 8"/>
          <p:cNvSpPr>
            <a:spLocks noGrp="1"/>
          </p:cNvSpPr>
          <p:nvPr>
            <p:ph type="title"/>
          </p:nvPr>
        </p:nvSpPr>
        <p:spPr>
          <a:xfrm>
            <a:off x="266700" y="746259"/>
            <a:ext cx="10450800" cy="388800"/>
          </a:xfrm>
        </p:spPr>
        <p:txBody>
          <a:bodyPr/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Monte Carlo –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Exemplo</a:t>
            </a: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75689" y="2398181"/>
            <a:ext cx="5899100" cy="3230459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17692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-361950" y="1530724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kumimoji="0" lang="pt-BR" sz="60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Métricas de Desempenho</a:t>
            </a:r>
          </a:p>
        </p:txBody>
      </p:sp>
    </p:spTree>
    <p:extLst>
      <p:ext uri="{BB962C8B-B14F-4D97-AF65-F5344CB8AC3E}">
        <p14:creationId xmlns:p14="http://schemas.microsoft.com/office/powerpoint/2010/main" val="37203531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13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91837"/>
            <a:ext cx="10117078" cy="4541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Consiste no conjunto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de métricas utilizadas para avaliar o desempenho de um algoritmo. </a:t>
            </a:r>
          </a:p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  <a:latin typeface="+mn-lt"/>
              </a:rPr>
              <a:t>A avaliação de desempenho, é uma etapa muito importante, dependendo do problema e do  algoritmo utilizado pode ser uma tarefa difícil, e deve ser feita tomando o devido cuidado. </a:t>
            </a:r>
          </a:p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  <a:latin typeface="+mn-lt"/>
              </a:rPr>
              <a:t>É recomendado, em problemas mais complexos (a até mesmo nos mais simples), a utilização de mais de uma métrica de desempenho, a fim de ter um resultado mais fiel ao comportamento do algoritmo (ou algoritmos) em questão.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Definição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88603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14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10226"/>
            <a:ext cx="10117078" cy="454190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  <a:latin typeface="+mn-lt"/>
              </a:rPr>
              <a:t>Métricas diferentes podem representar noções diferentes para o mesmo resultado, a fim de, facilitar o processo de tomada de decisão.</a:t>
            </a:r>
          </a:p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err="1">
                <a:solidFill>
                  <a:srgbClr val="000000"/>
                </a:solidFill>
                <a:latin typeface="+mn-lt"/>
              </a:rPr>
              <a:t>Ex</a:t>
            </a:r>
            <a:r>
              <a:rPr lang="pt-BR" kern="0" dirty="0">
                <a:solidFill>
                  <a:srgbClr val="000000"/>
                </a:solidFill>
                <a:latin typeface="+mn-lt"/>
              </a:rPr>
              <a:t>: classificador de diagnóstico médico, usando uma métrica x pode não ser a mais adequada para esse tipo de dado. Mesmo que a confiança seja muito alta, pode gerar erros.  </a:t>
            </a: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696887" lvl="1" indent="-285750" fontAlgn="auto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Dependendo do algoritmo é recomendável utilizar mais métricas de desempenho,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+mn-lt"/>
              </a:rPr>
              <a:t> melhor noção do seu resultado você terá</a:t>
            </a:r>
            <a:r>
              <a:rPr lang="pt-BR" kern="0" dirty="0">
                <a:solidFill>
                  <a:srgbClr val="000000"/>
                </a:solidFill>
                <a:latin typeface="+mn-lt"/>
              </a:rPr>
              <a:t>. 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Definição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73407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15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10226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As métricas mais comuns utilizadas na avaliação e comparação de algoritmos: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1108025" lvl="2" indent="-28575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Métricas de Erro.</a:t>
            </a:r>
          </a:p>
          <a:p>
            <a:pPr marL="1108025" lvl="2" indent="-28575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Custo Computacional.</a:t>
            </a:r>
          </a:p>
          <a:p>
            <a:pPr marL="1108025" lvl="2" indent="-28575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Convergência.</a:t>
            </a:r>
          </a:p>
          <a:p>
            <a:pPr marL="1108025" lvl="2" indent="-285750" fontAlgn="auto">
              <a:lnSpc>
                <a:spcPct val="2000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Definição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0807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16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74966" y="1491989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As métricas de erro consistem na avaliação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do resultado final do algoritmo em relação a uma dada solução, e a mesma deve ser selecionada de acordo com a característica do problema.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CaixaDeTexto 5"/>
          <p:cNvSpPr txBox="1"/>
          <p:nvPr/>
        </p:nvSpPr>
        <p:spPr>
          <a:xfrm>
            <a:off x="274966" y="2456877"/>
            <a:ext cx="10117078" cy="2647534"/>
          </a:xfrm>
          <a:prstGeom prst="rect">
            <a:avLst/>
          </a:prstGeom>
          <a:noFill/>
        </p:spPr>
        <p:txBody>
          <a:bodyPr wrap="square" lIns="0" tIns="0" rIns="0" bIns="0" numCol="3" rtlCol="0">
            <a:no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Problemas de Classificação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Problemas de Regressão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Detecção de Objetos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3215571"/>
            <a:ext cx="3242204" cy="1615588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462" y="3002739"/>
            <a:ext cx="2437872" cy="205633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74738" y="3050033"/>
            <a:ext cx="2798996" cy="2113149"/>
          </a:xfrm>
          <a:prstGeom prst="rect">
            <a:avLst/>
          </a:prstGeom>
        </p:spPr>
      </p:pic>
      <p:sp>
        <p:nvSpPr>
          <p:cNvPr id="13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4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Erro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448194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17</a:t>
            </a:fld>
            <a:endParaRPr lang="de-DE"/>
          </a:p>
        </p:txBody>
      </p:sp>
      <p:sp>
        <p:nvSpPr>
          <p:cNvPr id="8" name="CaixaDeTexto 5"/>
          <p:cNvSpPr txBox="1"/>
          <p:nvPr/>
        </p:nvSpPr>
        <p:spPr>
          <a:xfrm>
            <a:off x="266700" y="1787306"/>
            <a:ext cx="10117078" cy="2647534"/>
          </a:xfrm>
          <a:prstGeom prst="rect">
            <a:avLst/>
          </a:prstGeom>
          <a:noFill/>
        </p:spPr>
        <p:txBody>
          <a:bodyPr wrap="square" lIns="0" tIns="0" rIns="0" bIns="0" numCol="3" rtlCol="0">
            <a:no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Problemas de Classificação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Matriz de Confusão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Acurácia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Precisão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Recall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F1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Problemas de Regressão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R²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MSE/RMSE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MAE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Detecção de Objetos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MAP</a:t>
            </a: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Erro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33766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18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376518" y="1721224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Matriz de Confusão</a:t>
            </a: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, é uma matriz que apresenta o número de observações reais e previstas pelo algoritmo.</a:t>
            </a: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CaixaDeTexto 5"/>
          <p:cNvSpPr txBox="1"/>
          <p:nvPr/>
        </p:nvSpPr>
        <p:spPr>
          <a:xfrm>
            <a:off x="3615266" y="2539668"/>
            <a:ext cx="6878329" cy="2647534"/>
          </a:xfrm>
          <a:prstGeom prst="rect">
            <a:avLst/>
          </a:prstGeom>
          <a:noFill/>
        </p:spPr>
        <p:txBody>
          <a:bodyPr wrap="square" lIns="0" tIns="0" rIns="0" bIns="0" numCol="1" rtlCol="0">
            <a:no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TP (</a:t>
            </a:r>
            <a:r>
              <a:rPr lang="pt-BR" kern="0" dirty="0" err="1">
                <a:solidFill>
                  <a:srgbClr val="000000"/>
                </a:solidFill>
              </a:rPr>
              <a:t>True</a:t>
            </a:r>
            <a:r>
              <a:rPr lang="pt-BR" kern="0" dirty="0">
                <a:solidFill>
                  <a:srgbClr val="000000"/>
                </a:solidFill>
              </a:rPr>
              <a:t> Positive/Verdadeiro Positivo) : Classe A é classificada como Classe A. 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FP (False Positive/Falso Positivo) : Classe B é classificada como Classe A.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FN (False Negative/Falso Negativo) : Classe A é classificada como Classe B.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TN (</a:t>
            </a:r>
            <a:r>
              <a:rPr lang="pt-BR" kern="0" dirty="0" err="1">
                <a:solidFill>
                  <a:srgbClr val="000000"/>
                </a:solidFill>
              </a:rPr>
              <a:t>True</a:t>
            </a:r>
            <a:r>
              <a:rPr lang="pt-BR" kern="0" dirty="0">
                <a:solidFill>
                  <a:srgbClr val="000000"/>
                </a:solidFill>
              </a:rPr>
              <a:t> Negative/Verdadeiro Negativo) : Classe B é classificada como Classe B.</a:t>
            </a:r>
          </a:p>
        </p:txBody>
      </p:sp>
      <p:pic>
        <p:nvPicPr>
          <p:cNvPr id="9224" name="Picture 8" descr="Matriz de confusão de dimensão 2 x 2. 2 x 2 Confusion matrix.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518" y="2822252"/>
            <a:ext cx="3452493" cy="19582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1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331129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19</a:t>
            </a:fld>
            <a:endParaRPr lang="de-DE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333617" y="2107233"/>
            <a:ext cx="4889883" cy="2619015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0845" y="2107233"/>
            <a:ext cx="4644110" cy="2649524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037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83124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Scikit-learn (sklearn) confusion matrix plot for more than 3 classes -  Stack Overflow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39" r="6481"/>
          <a:stretch/>
        </p:blipFill>
        <p:spPr bwMode="auto">
          <a:xfrm>
            <a:off x="5669279" y="2181976"/>
            <a:ext cx="4168141" cy="377182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20</a:t>
            </a:fld>
            <a:endParaRPr lang="de-DE"/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2159767"/>
              </p:ext>
            </p:extLst>
          </p:nvPr>
        </p:nvGraphicFramePr>
        <p:xfrm>
          <a:off x="1248091" y="2730740"/>
          <a:ext cx="3750628" cy="1909839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937657">
                  <a:extLst>
                    <a:ext uri="{9D8B030D-6E8A-4147-A177-3AD203B41FA5}">
                      <a16:colId xmlns:a16="http://schemas.microsoft.com/office/drawing/2014/main" val="2935289689"/>
                    </a:ext>
                  </a:extLst>
                </a:gridCol>
                <a:gridCol w="937657">
                  <a:extLst>
                    <a:ext uri="{9D8B030D-6E8A-4147-A177-3AD203B41FA5}">
                      <a16:colId xmlns:a16="http://schemas.microsoft.com/office/drawing/2014/main" val="342766388"/>
                    </a:ext>
                  </a:extLst>
                </a:gridCol>
                <a:gridCol w="937657">
                  <a:extLst>
                    <a:ext uri="{9D8B030D-6E8A-4147-A177-3AD203B41FA5}">
                      <a16:colId xmlns:a16="http://schemas.microsoft.com/office/drawing/2014/main" val="2070197454"/>
                    </a:ext>
                  </a:extLst>
                </a:gridCol>
                <a:gridCol w="937657">
                  <a:extLst>
                    <a:ext uri="{9D8B030D-6E8A-4147-A177-3AD203B41FA5}">
                      <a16:colId xmlns:a16="http://schemas.microsoft.com/office/drawing/2014/main" val="3902379927"/>
                    </a:ext>
                  </a:extLst>
                </a:gridCol>
              </a:tblGrid>
              <a:tr h="493375">
                <a:tc rowSpan="2" gridSpan="2"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N = 600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rowSpan="2"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Previsão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 h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5542315"/>
                  </a:ext>
                </a:extLst>
              </a:tr>
              <a:tr h="429714">
                <a:tc gridSpan="2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 hMerge="1"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Yes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No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3847914461"/>
                  </a:ext>
                </a:extLst>
              </a:tr>
              <a:tr h="493375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Real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vert="vert27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>
                          <a:effectLst/>
                        </a:rPr>
                        <a:t>Yes</a:t>
                      </a:r>
                      <a:endParaRPr lang="pt-BR" sz="16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50 (TP)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40 (FN)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740855158"/>
                  </a:ext>
                </a:extLst>
              </a:tr>
              <a:tr h="493375">
                <a:tc vMerge="1">
                  <a:txBody>
                    <a:bodyPr/>
                    <a:lstStyle/>
                    <a:p>
                      <a:endParaRPr lang="pt-BR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u="none" strike="noStrike" dirty="0">
                          <a:effectLst/>
                        </a:rPr>
                        <a:t>No</a:t>
                      </a:r>
                      <a:endParaRPr lang="pt-BR" sz="16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10 (FP)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400" u="none" strike="noStrike" dirty="0">
                          <a:effectLst/>
                        </a:rPr>
                        <a:t>500 (TN)</a:t>
                      </a:r>
                      <a:endParaRPr lang="pt-BR" sz="14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ctr"/>
                </a:tc>
                <a:extLst>
                  <a:ext uri="{0D108BD9-81ED-4DB2-BD59-A6C34878D82A}">
                    <a16:rowId xmlns:a16="http://schemas.microsoft.com/office/drawing/2014/main" val="254830923"/>
                  </a:ext>
                </a:extLst>
              </a:tr>
            </a:tbl>
          </a:graphicData>
        </a:graphic>
      </p:graphicFrame>
      <p:sp>
        <p:nvSpPr>
          <p:cNvPr id="8" name="CaixaDeTexto 7"/>
          <p:cNvSpPr txBox="1"/>
          <p:nvPr/>
        </p:nvSpPr>
        <p:spPr>
          <a:xfrm>
            <a:off x="266700" y="1311182"/>
            <a:ext cx="10117078" cy="1419558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1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Problemas com Matriz de Confusão</a:t>
            </a:r>
            <a:r>
              <a:rPr lang="pt-BR" kern="0" dirty="0">
                <a:solidFill>
                  <a:srgbClr val="000000"/>
                </a:solidFill>
              </a:rPr>
              <a:t>: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Inviabilidade de se analisar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que as classes foram normalizadas</a:t>
            </a:r>
            <a:r>
              <a:rPr kumimoji="0" lang="pt-BR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. Usando mapa de calor</a:t>
            </a:r>
            <a:r>
              <a:rPr kumimoji="0" lang="pt-BR" b="0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é possível verificar qual classe teve melhor performance.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1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7086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21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-133440" y="1238378"/>
                <a:ext cx="10117078" cy="422122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Através da matriz de confusão é possível determinar algumas propriedades:</a:t>
                </a:r>
                <a:endParaRPr kumimoji="0" lang="pt-BR" b="1" i="0" u="none" strike="noStrike" kern="0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b="1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Acurácia</a:t>
                </a:r>
                <a:r>
                  <a:rPr kumimoji="0" lang="pt-BR" b="0" i="0" u="none" strike="noStrike" kern="0" cap="none" spc="0" normalizeH="0" baseline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ou taxa de acerto é</a:t>
                </a:r>
                <a:r>
                  <a:rPr kumimoji="0" lang="pt-BR" b="0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a métrica mais intuitiva, se resume à razão do número de observações corretamente preditas sob o número do total de observações. </a:t>
                </a:r>
                <a:r>
                  <a:rPr lang="pt-BR" kern="0" dirty="0">
                    <a:solidFill>
                      <a:srgbClr val="000000"/>
                    </a:solidFill>
                  </a:rPr>
                  <a:t>É uma ótima métrica para avaliar modelos nos quais os dados possuem classes balanceadas, ou seja, o mesmo número de observações por classe.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1" algn="ctr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kumimoji="0" lang="en-US" b="0" i="0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Acur</m:t>
                      </m:r>
                      <m:r>
                        <a:rPr kumimoji="0" lang="en-US" b="0" i="0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á</m:t>
                      </m:r>
                      <m:r>
                        <m:rPr>
                          <m:sty m:val="p"/>
                        </m:rPr>
                        <a:rPr kumimoji="0" lang="en-US" b="0" i="0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cia</m:t>
                      </m:r>
                      <m:r>
                        <a:rPr kumimoji="0" lang="en-US" b="0" i="0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kumimoji="0" lang="pt-BR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𝑇𝑁</m:t>
                          </m:r>
                        </m:num>
                        <m:den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𝐹𝑃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𝑇𝑁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𝐹𝑁</m:t>
                          </m:r>
                        </m:den>
                      </m:f>
                    </m:oMath>
                  </m:oMathPara>
                </a14:m>
                <a:endParaRPr lang="pt-BR" b="1" kern="0" dirty="0">
                  <a:solidFill>
                    <a:srgbClr val="000000"/>
                  </a:solidFill>
                </a:endParaRPr>
              </a:p>
              <a:p>
                <a:pPr marL="696887" lvl="1" indent="-285750" algn="ctr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lang="pt-BR" b="1" kern="0" dirty="0">
                  <a:solidFill>
                    <a:srgbClr val="000000"/>
                  </a:solidFill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Precisão</a:t>
                </a:r>
                <a:r>
                  <a:rPr lang="pt-BR" kern="0" dirty="0">
                    <a:solidFill>
                      <a:srgbClr val="000000"/>
                    </a:solidFill>
                  </a:rPr>
                  <a:t> é a taxa de observações classificadas corretamente como positivas em relação a todas as observações classificadas como positivas. Uma alta precisão se relaciona com uma baixa taxa de falsos positivos (FP).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1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𝑃𝑟𝑒𝑐𝑖𝑠</m:t>
                      </m:r>
                      <m:r>
                        <a:rPr lang="en-US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ã</m:t>
                      </m:r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𝑜</m:t>
                      </m:r>
                      <m:r>
                        <a:rPr lang="en-US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</m:num>
                        <m:den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𝐹𝑃</m:t>
                          </m:r>
                        </m:den>
                      </m:f>
                    </m:oMath>
                  </m:oMathPara>
                </a14:m>
                <a:endParaRPr lang="pt-BR" kern="0" dirty="0">
                  <a:solidFill>
                    <a:srgbClr val="000000"/>
                  </a:solidFill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kumimoji="0" lang="pt-BR" b="0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33440" y="1238378"/>
                <a:ext cx="10117078" cy="4221224"/>
              </a:xfrm>
              <a:prstGeom prst="rect">
                <a:avLst/>
              </a:prstGeom>
              <a:blipFill>
                <a:blip r:embed="rId3"/>
                <a:stretch>
                  <a:fillRect t="-1876" r="-422" b="-5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/>
          <p:cNvSpPr txBox="1"/>
          <p:nvPr/>
        </p:nvSpPr>
        <p:spPr>
          <a:xfrm>
            <a:off x="7200900" y="3162300"/>
            <a:ext cx="1958340" cy="3733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 err="1">
                <a:solidFill>
                  <a:srgbClr val="000000"/>
                </a:solidFill>
              </a:rPr>
              <a:t>Ex</a:t>
            </a:r>
            <a:r>
              <a:rPr lang="pt-BR" kern="0" dirty="0">
                <a:solidFill>
                  <a:srgbClr val="000000"/>
                </a:solidFill>
              </a:rPr>
              <a:t>: 0.9167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7200900" y="5104350"/>
            <a:ext cx="1226820" cy="372427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 err="1">
                <a:solidFill>
                  <a:srgbClr val="000000"/>
                </a:solidFill>
              </a:rPr>
              <a:t>Ex</a:t>
            </a:r>
            <a:r>
              <a:rPr lang="pt-BR" kern="0" dirty="0">
                <a:solidFill>
                  <a:srgbClr val="000000"/>
                </a:solidFill>
              </a:rPr>
              <a:t>: 0.8333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1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11591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-168728" y="1343442"/>
                <a:ext cx="10117078" cy="4285198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Recall </a:t>
                </a:r>
                <a:r>
                  <a:rPr lang="pt-BR" kern="0" dirty="0">
                    <a:solidFill>
                      <a:srgbClr val="000000"/>
                    </a:solidFill>
                  </a:rPr>
                  <a:t>(Sensitividade) se remete à proporção de observações corretamente classificadas como positivas em relação a todas as observações positivas que poderiam ter sido feitas, ou seja, também levam em consideração observações positivas marcadas como negativas (FN).</a:t>
                </a:r>
              </a:p>
              <a:p>
                <a:pPr lvl="1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Recall</m:t>
                      </m:r>
                      <m:r>
                        <a:rPr lang="en-US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num>
                        <m:den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𝑇𝑃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+</m:t>
                          </m:r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𝐹</m:t>
                          </m:r>
                          <m:r>
                            <a:rPr lang="en-US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      </m:t>
                      </m:r>
                    </m:oMath>
                  </m:oMathPara>
                </a14:m>
                <a:endParaRPr lang="pt-BR" sz="2000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F1-Score</a:t>
                </a:r>
                <a:r>
                  <a:rPr lang="pt-BR" kern="0" dirty="0">
                    <a:solidFill>
                      <a:srgbClr val="000000"/>
                    </a:solidFill>
                  </a:rPr>
                  <a:t> é a média harmônica entre </a:t>
                </a:r>
                <a:r>
                  <a:rPr lang="pt-BR" b="1" kern="0" dirty="0">
                    <a:solidFill>
                      <a:srgbClr val="000000"/>
                    </a:solidFill>
                  </a:rPr>
                  <a:t>Precisão</a:t>
                </a:r>
                <a:r>
                  <a:rPr lang="pt-BR" kern="0" dirty="0">
                    <a:solidFill>
                      <a:srgbClr val="000000"/>
                    </a:solidFill>
                  </a:rPr>
                  <a:t> e </a:t>
                </a:r>
                <a:r>
                  <a:rPr lang="pt-BR" b="1" kern="0" dirty="0">
                    <a:solidFill>
                      <a:srgbClr val="000000"/>
                    </a:solidFill>
                  </a:rPr>
                  <a:t>Recall</a:t>
                </a:r>
                <a:r>
                  <a:rPr lang="pt-BR" kern="0" dirty="0">
                    <a:solidFill>
                      <a:srgbClr val="000000"/>
                    </a:solidFill>
                  </a:rPr>
                  <a:t>. Essa métrica leva em consideração ambos falsos negativos e falsos positivo. É uma métrica mais utilizada que acurácia, principalmente se possui dados com classes desbalanceadas, ou seja, apresenta uma métrica mais adequada para quantidades diferentes de observações por classe.</a:t>
                </a: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kumimoji="0" lang="en-US" b="0" i="1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𝐹</m:t>
                      </m:r>
                      <m:r>
                        <a:rPr kumimoji="0" lang="en-US" b="0" i="1" u="none" strike="noStrike" kern="0" cap="none" spc="0" normalizeH="0" smtClean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uLnTx/>
                          <a:uFillTx/>
                          <a:latin typeface="Cambria Math" panose="02040503050406030204" pitchFamily="18" charset="0"/>
                        </a:rPr>
                        <m:t>1=</m:t>
                      </m:r>
                      <m:f>
                        <m:fPr>
                          <m:ctrlPr>
                            <a:rPr kumimoji="0" lang="en-US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2 ∗(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∗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𝑃𝑟𝑒𝑐𝑖𝑠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𝑜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)</m:t>
                          </m:r>
                        </m:num>
                        <m:den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𝑅𝑒𝑐𝑎𝑙𝑙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 +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𝑃𝑟𝑒𝑐𝑖𝑠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ã</m:t>
                          </m:r>
                          <m:r>
                            <a:rPr kumimoji="0" lang="en-US" b="0" i="1" u="none" strike="noStrike" kern="0" cap="none" spc="0" normalizeH="0" smtClean="0">
                              <a:ln>
                                <a:noFill/>
                              </a:ln>
                              <a:solidFill>
                                <a:srgbClr val="000000"/>
                              </a:solidFill>
                              <a:effectLst/>
                              <a:uLnTx/>
                              <a:uFillTx/>
                              <a:latin typeface="Cambria Math" panose="02040503050406030204" pitchFamily="18" charset="0"/>
                            </a:rPr>
                            <m:t>𝑜</m:t>
                          </m:r>
                        </m:den>
                      </m:f>
                    </m:oMath>
                  </m:oMathPara>
                </a14:m>
                <a:endParaRPr kumimoji="0" lang="pt-BR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lvl="1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kumimoji="0" lang="pt-BR" b="0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68728" y="1343442"/>
                <a:ext cx="10117078" cy="4285198"/>
              </a:xfrm>
              <a:prstGeom prst="rect">
                <a:avLst/>
              </a:prstGeom>
              <a:blipFill>
                <a:blip r:embed="rId2"/>
                <a:stretch>
                  <a:fillRect t="-1849" r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/>
          <p:cNvSpPr txBox="1"/>
          <p:nvPr/>
        </p:nvSpPr>
        <p:spPr>
          <a:xfrm>
            <a:off x="6941820" y="2959340"/>
            <a:ext cx="1958340" cy="3733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 err="1">
                <a:solidFill>
                  <a:srgbClr val="000000"/>
                </a:solidFill>
              </a:rPr>
              <a:t>Ex</a:t>
            </a:r>
            <a:r>
              <a:rPr lang="pt-BR" kern="0" dirty="0">
                <a:solidFill>
                  <a:srgbClr val="000000"/>
                </a:solidFill>
              </a:rPr>
              <a:t>: 0.5556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941820" y="5158740"/>
            <a:ext cx="1958340" cy="373380"/>
          </a:xfrm>
          <a:prstGeom prst="rect">
            <a:avLst/>
          </a:prstGeom>
          <a:noFill/>
        </p:spPr>
        <p:txBody>
          <a:bodyPr wrap="none" lIns="0" tIns="0" rIns="0" bIns="0" rtlCol="0">
            <a:noAutofit/>
          </a:bodyPr>
          <a:lstStyle/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 err="1">
                <a:solidFill>
                  <a:srgbClr val="000000"/>
                </a:solidFill>
              </a:rPr>
              <a:t>Ex</a:t>
            </a:r>
            <a:r>
              <a:rPr lang="pt-BR" kern="0" dirty="0">
                <a:solidFill>
                  <a:srgbClr val="000000"/>
                </a:solidFill>
              </a:rPr>
              <a:t>: 0.6667</a:t>
            </a:r>
          </a:p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endParaRPr kumimoji="0" lang="pt-BR" sz="18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2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3" name="Imagem 12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4" name="Imagem 13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2553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23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87939" y="983432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u="sng" kern="0" dirty="0">
                <a:solidFill>
                  <a:srgbClr val="000000"/>
                </a:solidFill>
              </a:rPr>
              <a:t>Em resumo das métricas de erro de classificação: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108025" lvl="2" indent="-285750" fontAlgn="auto"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Acurácia</a:t>
            </a:r>
            <a:r>
              <a:rPr lang="pt-BR" kern="0" dirty="0">
                <a:solidFill>
                  <a:srgbClr val="000000"/>
                </a:solidFill>
              </a:rPr>
              <a:t> mede a taxa de acerto do modelo, com classes balanceadas. </a:t>
            </a:r>
          </a:p>
          <a:p>
            <a:pPr marL="1108025" lvl="2" indent="-285750" fontAlgn="auto"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Precisão </a:t>
            </a:r>
            <a:r>
              <a:rPr lang="pt-BR" kern="0" dirty="0">
                <a:solidFill>
                  <a:srgbClr val="000000"/>
                </a:solidFill>
              </a:rPr>
              <a:t>indica a proporção de itens da classe classificados corretamente (TP) entre as observações marcadas da mesma classe (TP + FP). </a:t>
            </a:r>
          </a:p>
          <a:p>
            <a:pPr marL="1108025" lvl="2" indent="-285750" fontAlgn="auto"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Recall</a:t>
            </a:r>
            <a:r>
              <a:rPr lang="pt-BR" kern="0" dirty="0">
                <a:solidFill>
                  <a:srgbClr val="000000"/>
                </a:solidFill>
              </a:rPr>
              <a:t> indica a proporção de itens da classe classificados corretamente (TP) em relação a eles mesmos (TP) mais os itens da classe classificados incorretamente (FN).</a:t>
            </a:r>
          </a:p>
          <a:p>
            <a:pPr marL="1108025" lvl="2" indent="-285750" fontAlgn="auto"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F1-Score </a:t>
            </a:r>
            <a:r>
              <a:rPr lang="pt-BR" kern="0" dirty="0">
                <a:solidFill>
                  <a:srgbClr val="000000"/>
                </a:solidFill>
              </a:rPr>
              <a:t>média harmônica de </a:t>
            </a:r>
            <a:r>
              <a:rPr lang="pt-BR" b="1" kern="0" dirty="0">
                <a:solidFill>
                  <a:srgbClr val="000000"/>
                </a:solidFill>
              </a:rPr>
              <a:t>Precisão</a:t>
            </a:r>
            <a:r>
              <a:rPr lang="pt-BR" kern="0" dirty="0">
                <a:solidFill>
                  <a:srgbClr val="000000"/>
                </a:solidFill>
              </a:rPr>
              <a:t> e </a:t>
            </a:r>
            <a:r>
              <a:rPr lang="pt-BR" b="1" kern="0" dirty="0">
                <a:solidFill>
                  <a:srgbClr val="000000"/>
                </a:solidFill>
              </a:rPr>
              <a:t>Recall</a:t>
            </a:r>
            <a:r>
              <a:rPr lang="pt-BR" kern="0" dirty="0">
                <a:solidFill>
                  <a:srgbClr val="000000"/>
                </a:solidFill>
              </a:rPr>
              <a:t>. Leva em consideração FN e FP. Mais utilizado que </a:t>
            </a:r>
            <a:r>
              <a:rPr lang="pt-BR" b="1" kern="0" dirty="0">
                <a:solidFill>
                  <a:srgbClr val="000000"/>
                </a:solidFill>
              </a:rPr>
              <a:t>Acurácia</a:t>
            </a:r>
            <a:r>
              <a:rPr lang="pt-BR" kern="0" dirty="0">
                <a:solidFill>
                  <a:srgbClr val="000000"/>
                </a:solidFill>
              </a:rPr>
              <a:t> para dados com classes desbalanceadas.</a:t>
            </a:r>
            <a:endParaRPr lang="pt-BR" b="1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74966" y="734713"/>
            <a:ext cx="10450800" cy="388800"/>
          </a:xfrm>
        </p:spPr>
        <p:txBody>
          <a:bodyPr/>
          <a:lstStyle/>
          <a:p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Métricas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Erro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endParaRPr lang="pt-BR" sz="2200" b="1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067655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24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110914" y="734713"/>
            <a:ext cx="10117078" cy="4591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Será mostrado um exemplo de classificação binária utilizando Máquinas de Vetor de Suporte para classificar possíveis diagnósticos de doença coronária em pacientes, baseados em diferentes variáveis.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Ex1BinClass.py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Para separação dos dados usaremos a função do </a:t>
            </a:r>
            <a:r>
              <a:rPr lang="pt-BR" kern="0" dirty="0" err="1">
                <a:solidFill>
                  <a:srgbClr val="000000"/>
                </a:solidFill>
              </a:rPr>
              <a:t>sklearn</a:t>
            </a:r>
            <a:r>
              <a:rPr lang="pt-BR" kern="0" dirty="0">
                <a:solidFill>
                  <a:srgbClr val="000000"/>
                </a:solidFill>
              </a:rPr>
              <a:t> </a:t>
            </a:r>
            <a:r>
              <a:rPr lang="pt-BR" kern="0" dirty="0" err="1">
                <a:solidFill>
                  <a:srgbClr val="000000"/>
                </a:solidFill>
              </a:rPr>
              <a:t>train_teste_split</a:t>
            </a:r>
            <a:r>
              <a:rPr lang="pt-BR" kern="0" dirty="0">
                <a:solidFill>
                  <a:srgbClr val="000000"/>
                </a:solidFill>
              </a:rPr>
              <a:t>() – separa matrizes em dados de treino e dados de teste.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Parâmetros: (</a:t>
            </a:r>
            <a:r>
              <a:rPr lang="pt-BR" kern="0" dirty="0" err="1">
                <a:solidFill>
                  <a:srgbClr val="000000"/>
                </a:solidFill>
              </a:rPr>
              <a:t>arrays</a:t>
            </a:r>
            <a:r>
              <a:rPr lang="pt-BR" kern="0" dirty="0">
                <a:solidFill>
                  <a:srgbClr val="000000"/>
                </a:solidFill>
              </a:rPr>
              <a:t>, </a:t>
            </a:r>
            <a:r>
              <a:rPr lang="pt-BR" kern="0" dirty="0" err="1">
                <a:solidFill>
                  <a:srgbClr val="000000"/>
                </a:solidFill>
              </a:rPr>
              <a:t>options</a:t>
            </a:r>
            <a:r>
              <a:rPr lang="pt-BR" kern="0" dirty="0">
                <a:solidFill>
                  <a:srgbClr val="000000"/>
                </a:solidFill>
              </a:rPr>
              <a:t>)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Array</a:t>
            </a:r>
            <a:r>
              <a:rPr lang="pt-BR" kern="0" dirty="0" err="1">
                <a:solidFill>
                  <a:srgbClr val="000000"/>
                </a:solidFill>
              </a:rPr>
              <a:t>s</a:t>
            </a:r>
            <a:r>
              <a:rPr lang="pt-BR" kern="0" dirty="0">
                <a:solidFill>
                  <a:srgbClr val="000000"/>
                </a:solidFill>
              </a:rPr>
              <a:t> – As entradas permitidas são </a:t>
            </a:r>
            <a:r>
              <a:rPr lang="pt-BR" kern="0" dirty="0" err="1">
                <a:solidFill>
                  <a:srgbClr val="000000"/>
                </a:solidFill>
              </a:rPr>
              <a:t>arrays</a:t>
            </a:r>
            <a:r>
              <a:rPr lang="pt-BR" kern="0" dirty="0">
                <a:solidFill>
                  <a:srgbClr val="000000"/>
                </a:solidFill>
              </a:rPr>
              <a:t>, listas, pandas </a:t>
            </a:r>
            <a:r>
              <a:rPr lang="pt-BR" kern="0" dirty="0" err="1">
                <a:solidFill>
                  <a:srgbClr val="000000"/>
                </a:solidFill>
              </a:rPr>
              <a:t>DataFrames</a:t>
            </a:r>
            <a:endParaRPr lang="pt-BR" kern="0" dirty="0">
              <a:solidFill>
                <a:srgbClr val="000000"/>
              </a:solidFill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Test-</a:t>
            </a:r>
            <a:r>
              <a:rPr kumimoji="0" lang="pt-BR" i="0" u="none" strike="noStrike" kern="0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size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– </a:t>
            </a:r>
            <a:r>
              <a:rPr lang="pt-BR" kern="0" dirty="0">
                <a:solidFill>
                  <a:srgbClr val="000000"/>
                </a:solidFill>
              </a:rPr>
              <a:t>I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ndica o tamanho da </a:t>
            </a:r>
            <a:r>
              <a:rPr kumimoji="0" lang="pt-BR" i="0" u="none" strike="noStrike" kern="0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array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para teste. </a:t>
            </a:r>
            <a:endParaRPr lang="pt-BR" kern="0" dirty="0">
              <a:solidFill>
                <a:srgbClr val="000000"/>
              </a:solidFill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Train_size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– Indica o tamanho da </a:t>
            </a:r>
            <a:r>
              <a:rPr kumimoji="0" lang="pt-BR" i="0" u="none" strike="noStrike" kern="0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array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para treinamento. 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 err="1">
                <a:solidFill>
                  <a:srgbClr val="000000"/>
                </a:solidFill>
              </a:rPr>
              <a:t>randon_state</a:t>
            </a:r>
            <a:r>
              <a:rPr lang="pt-BR" kern="0" dirty="0">
                <a:solidFill>
                  <a:srgbClr val="000000"/>
                </a:solidFill>
              </a:rPr>
              <a:t> – Controla o embaralhamento da </a:t>
            </a:r>
            <a:r>
              <a:rPr lang="pt-BR" kern="0" dirty="0" err="1">
                <a:solidFill>
                  <a:srgbClr val="000000"/>
                </a:solidFill>
              </a:rPr>
              <a:t>array</a:t>
            </a:r>
            <a:r>
              <a:rPr lang="pt-BR" kern="0" dirty="0">
                <a:solidFill>
                  <a:srgbClr val="000000"/>
                </a:solidFill>
              </a:rPr>
              <a:t> antes de dividir ela nas duas categorias. 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 err="1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Shuffle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– I</a:t>
            </a:r>
            <a:r>
              <a:rPr lang="pt-BR" kern="0" dirty="0">
                <a:solidFill>
                  <a:srgbClr val="000000"/>
                </a:solidFill>
              </a:rPr>
              <a:t>ndica se deve ou não embaralhar os dados antes de dividir as duas categorias. </a:t>
            </a: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66700" y="707990"/>
            <a:ext cx="10450800" cy="388800"/>
          </a:xfrm>
        </p:spPr>
        <p:txBody>
          <a:bodyPr/>
          <a:lstStyle/>
          <a:p>
            <a:r>
              <a:rPr lang="pt-BR" sz="2200" noProof="0" dirty="0">
                <a:solidFill>
                  <a:schemeClr val="bg2">
                    <a:lumMod val="50000"/>
                  </a:schemeClr>
                </a:solidFill>
              </a:rPr>
              <a:t>Exemplo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1871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25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60114" y="834517"/>
            <a:ext cx="10117078" cy="4591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Para treinar, nós colocaremos uma quantidade maior de dados para que tenha maior capacidade de memorização.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Como pode ser visto ao utilizar 50 iterações para o classificador, na matriz de confusão vemos que 48 das 139 observações foram classificadas erradas.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O modelo não parece performar muito bem dentro destas condições.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Vamos analisar as próximas métricas para vermos quais outras informações podemos extrair desta análise.</a:t>
            </a: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F9BBF253-C9D6-47D7-A83B-69A7DC4043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92471" y="2032460"/>
            <a:ext cx="2655929" cy="1799646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68204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Exemplo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27346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26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323141" y="1036800"/>
            <a:ext cx="10117078" cy="459184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Acurácia: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Obtivemos uma Acurácia de </a:t>
            </a:r>
            <a:r>
              <a:rPr lang="pt-BR" b="1" dirty="0"/>
              <a:t>63,31%</a:t>
            </a:r>
            <a:r>
              <a:rPr lang="pt-BR" dirty="0"/>
              <a:t> um valor relativamente alto quando levamos em conta que para uma classe tivemos um resultado muito melhor do que na outra.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Como os dados apresentam um desbalanceamento entre as classes, olhar apenas a acurácia do modelo pode não representar o real desempenho do classificador.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Precisão e Recall: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Ambos deram valores muito baixos.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Um Baixo valor de Recall se remete a um alto número de falsos negativos.</a:t>
            </a:r>
            <a:endParaRPr lang="pt-BR" b="1" dirty="0"/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O ideal são valores altos para ambos </a:t>
            </a:r>
            <a:r>
              <a:rPr lang="pt-BR" b="1" dirty="0"/>
              <a:t>Precisão</a:t>
            </a:r>
            <a:r>
              <a:rPr lang="pt-BR" dirty="0"/>
              <a:t> e </a:t>
            </a:r>
            <a:r>
              <a:rPr lang="pt-BR" b="1" dirty="0"/>
              <a:t>Recall</a:t>
            </a:r>
            <a:r>
              <a:rPr lang="pt-BR" dirty="0"/>
              <a:t>, onde o modelo performa bem para ambas as classes.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Exemplo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00194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27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532636" y="823288"/>
            <a:ext cx="11550070" cy="492240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sz="1400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b="1" dirty="0"/>
              <a:t>F1-Score</a:t>
            </a:r>
            <a:r>
              <a:rPr lang="pt-BR" sz="1400" dirty="0"/>
              <a:t> </a:t>
            </a:r>
            <a:r>
              <a:rPr lang="pt-BR" sz="1400" kern="0" dirty="0">
                <a:solidFill>
                  <a:srgbClr val="000000"/>
                </a:solidFill>
              </a:rPr>
              <a:t>: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O </a:t>
            </a:r>
            <a:r>
              <a:rPr lang="pt-BR" sz="1400" b="1" dirty="0"/>
              <a:t>F1-Score</a:t>
            </a:r>
            <a:r>
              <a:rPr lang="pt-BR" sz="1400" dirty="0"/>
              <a:t> possui uma representação mais fiel do desempenho do modelo, pois leva em consideração o número de Falsos Positivos e Falsos Negativos.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Se tivéssemos avaliado apenas o valor de acurácia, poderíamos ter a impressão que o modelo apresenta um desempenho aceitável. Quando na verdade estaríamos validando um modelo que funciona muito bem apenas para a classe "0“.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Um valor Baixo de </a:t>
            </a:r>
            <a:r>
              <a:rPr lang="pt-BR" sz="1400" b="1" dirty="0"/>
              <a:t>F1-Score</a:t>
            </a:r>
            <a:r>
              <a:rPr lang="pt-BR" sz="1400" dirty="0"/>
              <a:t> mostra que o modelo é inadequado para este problema.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Saber avaliar o modelo em mais de uma métrica pode ajudar na tomada de decisão.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Desbalanceamento de Dados é um problema bem </a:t>
            </a:r>
            <a:r>
              <a:rPr lang="pt-BR" sz="1400" dirty="0" err="1"/>
              <a:t>recorente</a:t>
            </a:r>
            <a:r>
              <a:rPr lang="pt-BR" sz="1400" dirty="0"/>
              <a:t> em </a:t>
            </a:r>
            <a:r>
              <a:rPr lang="pt-BR" sz="1400" dirty="0" err="1"/>
              <a:t>Machine</a:t>
            </a:r>
            <a:r>
              <a:rPr lang="pt-BR" sz="1400" dirty="0"/>
              <a:t> Learning. Porém existem formas de lidar que envolvem:</a:t>
            </a:r>
          </a:p>
          <a:p>
            <a:pPr marL="1930299" lvl="4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Testar outros modelos </a:t>
            </a:r>
            <a:r>
              <a:rPr lang="pt-BR" sz="1400" dirty="0" err="1"/>
              <a:t>Random</a:t>
            </a:r>
            <a:r>
              <a:rPr lang="pt-BR" sz="1400" dirty="0"/>
              <a:t> </a:t>
            </a:r>
            <a:r>
              <a:rPr lang="pt-BR" sz="1400" dirty="0" err="1"/>
              <a:t>Forests</a:t>
            </a:r>
            <a:r>
              <a:rPr lang="pt-BR" sz="1400" dirty="0"/>
              <a:t> (RF), K-</a:t>
            </a:r>
            <a:r>
              <a:rPr lang="pt-BR" sz="1400" dirty="0" err="1"/>
              <a:t>Nearest</a:t>
            </a:r>
            <a:r>
              <a:rPr lang="pt-BR" sz="1400" dirty="0"/>
              <a:t> </a:t>
            </a:r>
            <a:r>
              <a:rPr lang="pt-BR" sz="1400" dirty="0" err="1"/>
              <a:t>Neighbors</a:t>
            </a:r>
            <a:r>
              <a:rPr lang="pt-BR" sz="1400" dirty="0"/>
              <a:t> (KNN), Artificial Neural Networks (ANN)</a:t>
            </a:r>
          </a:p>
          <a:p>
            <a:pPr marL="1930299" lvl="4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Usar comitês de máquinas</a:t>
            </a:r>
          </a:p>
          <a:p>
            <a:pPr marL="1930299" lvl="4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400" dirty="0"/>
              <a:t>Usar outras formas de </a:t>
            </a:r>
            <a:r>
              <a:rPr lang="pt-BR" sz="1400" dirty="0" err="1"/>
              <a:t>reamostragem</a:t>
            </a:r>
            <a:r>
              <a:rPr lang="pt-BR" sz="1400" dirty="0"/>
              <a:t> dos dados.</a:t>
            </a:r>
          </a:p>
          <a:p>
            <a:pPr marL="696887" lvl="1" indent="-285750">
              <a:buFont typeface="Bosch Sans Black" panose="020B0804020202020204" pitchFamily="34" charset="0"/>
              <a:buChar char="▶"/>
            </a:pPr>
            <a:endParaRPr lang="pt-BR" sz="1400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sz="1400" kern="0" dirty="0">
              <a:solidFill>
                <a:srgbClr val="000000"/>
              </a:solidFill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0187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Exemplo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89248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28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-121570" y="1265873"/>
                <a:ext cx="10117078" cy="596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R² </a:t>
                </a:r>
                <a:r>
                  <a:rPr lang="pt-BR" kern="0" dirty="0">
                    <a:solidFill>
                      <a:srgbClr val="000000"/>
                    </a:solidFill>
                  </a:rPr>
                  <a:t>(coeficiente de determinação)</a:t>
                </a:r>
                <a:r>
                  <a:rPr lang="pt-BR" b="1" kern="0" dirty="0">
                    <a:solidFill>
                      <a:srgbClr val="000000"/>
                    </a:solidFill>
                  </a:rPr>
                  <a:t> </a:t>
                </a:r>
                <a:r>
                  <a:rPr lang="pt-BR" kern="0" dirty="0">
                    <a:solidFill>
                      <a:srgbClr val="000000"/>
                    </a:solidFill>
                  </a:rPr>
                  <a:t>mede o grau de variabilidade que uma variável dependente </a:t>
                </a:r>
                <a:br>
                  <a:rPr lang="pt-BR" kern="0" dirty="0">
                    <a:solidFill>
                      <a:srgbClr val="000000"/>
                    </a:solidFill>
                  </a:rPr>
                </a:br>
                <a:r>
                  <a:rPr lang="pt-BR" kern="0" dirty="0">
                    <a:solidFill>
                      <a:srgbClr val="000000"/>
                    </a:solidFill>
                  </a:rPr>
                  <a:t>pode ser explicada pelo modelo. É a medida de ajuste de um modelo estatístico variando de 0 a 1, as vezes também representado por porcentagens.</a:t>
                </a: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m:rPr>
                              <m:sty m:val="p"/>
                            </m:rPr>
                            <a:rPr lang="en-US" b="0" i="0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R</m:t>
                          </m:r>
                        </m:e>
                        <m:sup>
                          <m:r>
                            <a:rPr lang="en-US" b="0" i="0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 </m:t>
                      </m:r>
                      <m:f>
                        <m:fPr>
                          <m:ctrlP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pt-BR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b="0" i="1" kern="0" smtClea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b="0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b="0" i="1" kern="0" smtClea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en-US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i="1" ker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num>
                        <m:den>
                          <m:nary>
                            <m:naryPr>
                              <m:chr m:val="∑"/>
                              <m:limLoc m:val="subSup"/>
                              <m:supHide m:val="on"/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9"/>
                                </m:rPr>
                                <a:rPr lang="en-US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d>
                                <m:dPr>
                                  <m:ctrlP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𝑦</m:t>
                                      </m:r>
                                    </m:e>
                                    <m:sub>
                                      <m:r>
                                        <a:rPr 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 −</m:t>
                                  </m:r>
                                  <m:sSub>
                                    <m:sSubPr>
                                      <m:ctrlPr>
                                        <a:rPr lang="en-US" i="1" kern="0" smtClea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̅"/>
                                          <m:ctrlPr>
                                            <a:rPr lang="en-US" b="0" i="1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en-US" b="0" i="1" kern="0" smtClean="0">
                                              <a:solidFill>
                                                <a:srgbClr val="000000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  <m:t>𝑦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en-US" i="1" kern="0">
                                          <a:solidFill>
                                            <a:srgbClr val="000000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den>
                      </m:f>
                      <m:r>
                        <a:rPr lang="en-US" i="1" ker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 </m:t>
                      </m:r>
                    </m:oMath>
                  </m:oMathPara>
                </a14:m>
                <a:endParaRPr lang="en-US" i="0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r>
                  <a:rPr lang="pt-BR" kern="0" dirty="0">
                    <a:solidFill>
                      <a:srgbClr val="000000"/>
                    </a:solidFill>
                  </a:rPr>
                  <a:t>	</a:t>
                </a:r>
                <a:r>
                  <a:rPr lang="pt-BR" sz="1600" kern="0" dirty="0">
                    <a:solidFill>
                      <a:srgbClr val="000000"/>
                    </a:solidFill>
                  </a:rPr>
                  <a:t>	onde y,</a:t>
                </a:r>
                <a:r>
                  <a:rPr lang="en-US" sz="1600" kern="0" dirty="0">
                    <a:solidFill>
                      <a:srgbClr val="000000"/>
                    </a:solidFill>
                  </a:rPr>
                  <a:t> </a:t>
                </a:r>
                <a14:m>
                  <m:oMath xmlns:m="http://schemas.openxmlformats.org/officeDocument/2006/math">
                    <m:acc>
                      <m:accPr>
                        <m:chr m:val="̂"/>
                        <m:ctrlPr>
                          <a:rPr lang="en-US" sz="1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lang="pt-BR" sz="1600" kern="0" dirty="0">
                    <a:solidFill>
                      <a:srgbClr val="000000"/>
                    </a:solidFill>
                  </a:rPr>
                  <a:t> , e </a:t>
                </a:r>
                <a14:m>
                  <m:oMath xmlns:m="http://schemas.openxmlformats.org/officeDocument/2006/math">
                    <m:acc>
                      <m:accPr>
                        <m:chr m:val="̅"/>
                        <m:ctrlPr>
                          <a:rPr lang="en-US" sz="1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accPr>
                      <m:e>
                        <m:r>
                          <a:rPr lang="en-US" sz="160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𝑦</m:t>
                        </m:r>
                      </m:e>
                    </m:acc>
                  </m:oMath>
                </a14:m>
                <a:r>
                  <a:rPr kumimoji="0" lang="pt-BR" sz="1600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correspondem respectivamente à observação real, média das observações e valor estimado pelo algoritmo.</a:t>
                </a: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r>
                  <a:rPr lang="pt-BR" kern="0" dirty="0">
                    <a:solidFill>
                      <a:srgbClr val="000000"/>
                    </a:solidFill>
                  </a:rPr>
                  <a:t>O R², de forma resumida, </a:t>
                </a:r>
                <a:r>
                  <a:rPr lang="pt-BR" dirty="0"/>
                  <a:t>indica quanto o modelo foi capaz de explicar os dados coletados. Quanto mais próximo de 1 for o coeficiente, melhor é a capacidade do modelo de representar os dados coletados.</a:t>
                </a: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121570" y="1265873"/>
                <a:ext cx="10117078" cy="596412"/>
              </a:xfrm>
              <a:prstGeom prst="rect">
                <a:avLst/>
              </a:prstGeom>
              <a:blipFill>
                <a:blip r:embed="rId3"/>
                <a:stretch>
                  <a:fillRect t="-14433" r="-1807" b="-5072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Métricas de Erro - Regressão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182385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29</a:t>
            </a:fld>
            <a:endParaRPr lang="de-DE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B78B3D8B-5B74-466C-95F6-D8DC374E5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1229439"/>
            <a:ext cx="3126894" cy="2609266"/>
          </a:xfrm>
          <a:prstGeom prst="rect">
            <a:avLst/>
          </a:prstGeom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D0552599-6CD7-4E94-A7C6-923B951994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93594" y="1364052"/>
            <a:ext cx="3439006" cy="234004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C25ECC3F-8A63-4500-97D8-4221E6CB52A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43218" y="1324397"/>
            <a:ext cx="3714750" cy="2419350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33F840F-E535-4BC2-A810-9642221C28C5}"/>
                  </a:ext>
                </a:extLst>
              </p:cNvPr>
              <p:cNvSpPr txBox="1"/>
              <p:nvPr/>
            </p:nvSpPr>
            <p:spPr>
              <a:xfrm>
                <a:off x="28094" y="3878360"/>
                <a:ext cx="6106006" cy="1368554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Depois do terceiro passo, é feito a soma desses erros (variância).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kumimoji="0" lang="pt-BR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kumimoji="0" lang="pt-BR" b="0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kumimoji="0" lang="pt-BR" b="0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𝑦</m:t>
                        </m:r>
                        <m:r>
                          <a:rPr kumimoji="0" lang="pt-BR" b="0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−</m:t>
                        </m:r>
                        <m:r>
                          <a:rPr kumimoji="0" lang="pt-BR" b="0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𝑚𝑒𝑑𝑖𝑎𝑌</m:t>
                        </m:r>
                        <m:r>
                          <a:rPr kumimoji="0" lang="pt-BR" b="0" i="1" u="none" strike="noStrike" kern="0" cap="none" spc="0" normalizeH="0" smtClean="0">
                            <a:ln>
                              <a:noFill/>
                            </a:ln>
                            <a:solidFill>
                              <a:srgbClr val="000000"/>
                            </a:solidFill>
                            <a:effectLst/>
                            <a:uLnTx/>
                            <a:uFillTx/>
                            <a:latin typeface="Cambria Math" panose="02040503050406030204" pitchFamily="18" charset="0"/>
                          </a:rPr>
                          <m:t>)²</m:t>
                        </m:r>
                      </m:e>
                    </m:nary>
                  </m:oMath>
                </a14:m>
                <a:endParaRPr kumimoji="0" lang="pt-BR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kern="0" dirty="0">
                    <a:solidFill>
                      <a:srgbClr val="000000"/>
                    </a:solidFill>
                  </a:rPr>
                  <a:t>Através do seu modelo de </a:t>
                </a:r>
                <a:r>
                  <a:rPr lang="pt-BR" kern="0" dirty="0" err="1">
                    <a:solidFill>
                      <a:srgbClr val="000000"/>
                    </a:solidFill>
                  </a:rPr>
                  <a:t>machine</a:t>
                </a:r>
                <a:r>
                  <a:rPr lang="pt-BR" kern="0" dirty="0">
                    <a:solidFill>
                      <a:srgbClr val="000000"/>
                    </a:solidFill>
                  </a:rPr>
                  <a:t> </a:t>
                </a:r>
                <a:r>
                  <a:rPr lang="pt-BR" kern="0" dirty="0" err="1">
                    <a:solidFill>
                      <a:srgbClr val="000000"/>
                    </a:solidFill>
                  </a:rPr>
                  <a:t>learning</a:t>
                </a:r>
                <a:r>
                  <a:rPr lang="pt-BR" kern="0" dirty="0">
                    <a:solidFill>
                      <a:srgbClr val="000000"/>
                    </a:solidFill>
                  </a:rPr>
                  <a:t> você gerou o seguinte gráfico: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kumimoji="0" lang="pt-BR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33F840F-E535-4BC2-A810-9642221C2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94" y="3878360"/>
                <a:ext cx="6106006" cy="1368554"/>
              </a:xfrm>
              <a:prstGeom prst="rect">
                <a:avLst/>
              </a:prstGeom>
              <a:blipFill>
                <a:blip r:embed="rId6"/>
                <a:stretch>
                  <a:fillRect t="-13778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Imagem 10">
            <a:extLst>
              <a:ext uri="{FF2B5EF4-FFF2-40B4-BE49-F238E27FC236}">
                <a16:creationId xmlns:a16="http://schemas.microsoft.com/office/drawing/2014/main" id="{C5EE75FE-397A-487A-BD7A-272912BBAE6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363855" y="3825791"/>
            <a:ext cx="2424353" cy="2006067"/>
          </a:xfrm>
          <a:prstGeom prst="rect">
            <a:avLst/>
          </a:prstGeom>
        </p:spPr>
      </p:pic>
      <p:sp>
        <p:nvSpPr>
          <p:cNvPr id="13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4" name="Título 3"/>
          <p:cNvSpPr txBox="1">
            <a:spLocks/>
          </p:cNvSpPr>
          <p:nvPr/>
        </p:nvSpPr>
        <p:spPr>
          <a:xfrm>
            <a:off x="566634" y="718948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Exemplo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R²</a:t>
            </a:r>
            <a:endParaRPr lang="pt-BR" sz="2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8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9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10933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259200" y="762300"/>
            <a:ext cx="10450800" cy="388800"/>
          </a:xfrm>
        </p:spPr>
        <p:txBody>
          <a:bodyPr/>
          <a:lstStyle/>
          <a:p>
            <a:r>
              <a:rPr lang="pt-BR" sz="2200" noProof="0" dirty="0">
                <a:solidFill>
                  <a:schemeClr val="bg2">
                    <a:lumMod val="50000"/>
                  </a:schemeClr>
                </a:solidFill>
              </a:rPr>
              <a:t>Determinístico x Estocástico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Introdução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410845" y="1425600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Bosch Sans Black" panose="020B0804020202020204" pitchFamily="34" charset="0"/>
              <a:buChar char="▶"/>
              <a:tabLst/>
            </a:pPr>
            <a:r>
              <a:rPr lang="pt-BR" sz="2000" kern="0" dirty="0">
                <a:solidFill>
                  <a:srgbClr val="000000"/>
                </a:solidFill>
                <a:latin typeface="+mn-lt"/>
              </a:rPr>
              <a:t>Determinístico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b="1" kern="0" dirty="0">
                <a:solidFill>
                  <a:srgbClr val="000000"/>
                </a:solidFill>
                <a:latin typeface="+mn-lt"/>
              </a:rPr>
              <a:t>Um processo determinístico se caracteriza por não apresentar nenhum tipo de aleatoriedade</a:t>
            </a:r>
            <a:r>
              <a:rPr lang="pt-BR" sz="2000" kern="0" dirty="0">
                <a:solidFill>
                  <a:srgbClr val="000000"/>
                </a:solidFill>
                <a:latin typeface="+mn-lt"/>
              </a:rPr>
              <a:t>. Ao se conhecer as entradas é possível saber exatamente qual a saída. Independe do número de vezes que o processo ocorre a saída sempre será a mesma.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  <a:latin typeface="+mn-lt"/>
              </a:rPr>
              <a:t>Não contém nenhuma variável aleatória.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  <a:latin typeface="+mn-lt"/>
              </a:rPr>
              <a:t>Usamos os valores coletados pelo sistema como dados de entrada.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sz="2000" kern="0" dirty="0">
              <a:solidFill>
                <a:srgbClr val="000000"/>
              </a:solidFill>
              <a:latin typeface="+mn-lt"/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  <a:latin typeface="+mn-lt"/>
              </a:rPr>
              <a:t>	Exemplo: Converter Celsius para Kelvin.</a:t>
            </a:r>
            <a:endParaRPr kumimoji="0" lang="pt-BR" sz="20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+mn-lt"/>
            </a:endParaRP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250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30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33F840F-E535-4BC2-A810-9642221C28C5}"/>
                  </a:ext>
                </a:extLst>
              </p:cNvPr>
              <p:cNvSpPr txBox="1"/>
              <p:nvPr/>
            </p:nvSpPr>
            <p:spPr>
              <a:xfrm>
                <a:off x="-213206" y="1443160"/>
                <a:ext cx="6106006" cy="596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É</a:t>
                </a:r>
                <a14:m>
                  <m:oMath xmlns:m="http://schemas.openxmlformats.org/officeDocument/2006/math">
                    <m:r>
                      <a:rPr kumimoji="0" lang="pt-BR" b="0" i="0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kumimoji="0" lang="pt-BR" b="0" i="0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fei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𝑡𝑜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𝑎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𝑠𝑜𝑚𝑎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 </m:t>
                    </m:r>
                    <m:r>
                      <a:rPr kumimoji="0" lang="pt-BR" b="0" i="1" u="none" strike="noStrike" kern="0" cap="none" spc="0" normalizeH="0" smtClean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uLnTx/>
                        <a:uFillTx/>
                        <a:latin typeface="Cambria Math" panose="02040503050406030204" pitchFamily="18" charset="0"/>
                      </a:rPr>
                      <m:t>𝑑</m:t>
                    </m:r>
                  </m:oMath>
                </a14:m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os quadrados dos resíduos.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Esse gráfico se adequa melhor ao desejo de descobrir a vari</a:t>
                </a:r>
                <a:r>
                  <a:rPr lang="pt-BR" kern="0" dirty="0">
                    <a:solidFill>
                      <a:srgbClr val="000000"/>
                    </a:solidFill>
                  </a:rPr>
                  <a:t>ância. Mas quão melhor esse modelo é melhor em relação ao exemplo anterior? 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Para verificar isso vamos usar o R²</a:t>
                </a:r>
                <a:r>
                  <a:rPr lang="pt-BR" kern="0" dirty="0">
                    <a:solidFill>
                      <a:srgbClr val="000000"/>
                    </a:solidFill>
                  </a:rPr>
                  <a:t>.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Dividindo por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limLoc m:val="subSup"/>
                        <m:supHide m:val="on"/>
                        <m:ctrlPr>
                          <a:rPr lang="pt-BR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</m:ctrlPr>
                      </m:naryPr>
                      <m:sub>
                        <m:r>
                          <m:rPr>
                            <m:brk m:alnAt="9"/>
                          </m:rPr>
                          <a:rPr lang="en-US" b="0" i="1" kern="0">
                            <a:solidFill>
                              <a:srgbClr val="000000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  <m:sup/>
                      <m:e>
                        <m:d>
                          <m:dPr>
                            <m:ctrlPr>
                              <a:rPr lang="en-US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US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𝑦</m:t>
                                </m:r>
                              </m:e>
                              <m:sub>
                                <m:r>
                                  <a:rPr lang="en-US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  <m:r>
                              <a:rPr lang="en-US" b="0" i="1" kern="0">
                                <a:solidFill>
                                  <a:srgbClr val="000000"/>
                                </a:solidFill>
                                <a:latin typeface="Cambria Math" panose="02040503050406030204" pitchFamily="18" charset="0"/>
                              </a:rPr>
                              <m:t> −</m:t>
                            </m:r>
                            <m:sSub>
                              <m:sSubPr>
                                <m:ctrlPr>
                                  <a:rPr lang="en-US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̅"/>
                                    <m:ctrlPr>
                                      <a:rPr lang="en-US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b="0" i="1" kern="0">
                                        <a:solidFill>
                                          <a:srgbClr val="000000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𝑦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b="0" i="1" kern="0">
                                    <a:solidFill>
                                      <a:srgbClr val="000000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</m:e>
                    </m:nary>
                  </m:oMath>
                </a14:m>
                <a:r>
                  <a:rPr kumimoji="0" lang="pt-BR" i="0" u="none" strike="noStrike" kern="0" cap="none" spc="0" normalizeH="0" dirty="0">
                    <a:ln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</a:rPr>
                  <a:t> eu normalizo a análise porque trago para uma faixa de 0 a 1.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kern="0" dirty="0">
                    <a:solidFill>
                      <a:srgbClr val="000000"/>
                    </a:solidFill>
                  </a:rPr>
                  <a:t>Se R²=1, isso significa o melhor modelo possível</a:t>
                </a:r>
                <a:r>
                  <a:rPr lang="pt-BR" b="1" kern="0" dirty="0">
                    <a:solidFill>
                      <a:srgbClr val="000000"/>
                    </a:solidFill>
                  </a:rPr>
                  <a:t>. </a:t>
                </a: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10" name="CaixaDeTexto 9">
                <a:extLst>
                  <a:ext uri="{FF2B5EF4-FFF2-40B4-BE49-F238E27FC236}">
                    <a16:creationId xmlns:a16="http://schemas.microsoft.com/office/drawing/2014/main" id="{C33F840F-E535-4BC2-A810-9642221C28C5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213206" y="1443160"/>
                <a:ext cx="6106006" cy="596412"/>
              </a:xfrm>
              <a:prstGeom prst="rect">
                <a:avLst/>
              </a:prstGeom>
              <a:blipFill>
                <a:blip r:embed="rId3"/>
                <a:stretch>
                  <a:fillRect t="-14286" r="-2595" b="-357143"/>
                </a:stretch>
              </a:blipFill>
            </p:spPr>
            <p:txBody>
              <a:bodyPr/>
              <a:lstStyle/>
              <a:p>
                <a:r>
                  <a:rPr lang="en-GB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Imagem 5">
            <a:extLst>
              <a:ext uri="{FF2B5EF4-FFF2-40B4-BE49-F238E27FC236}">
                <a16:creationId xmlns:a16="http://schemas.microsoft.com/office/drawing/2014/main" id="{80D577AD-5293-46D7-81BB-50BF6526089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34100" y="1497110"/>
            <a:ext cx="3762375" cy="2381250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1" name="Título 3"/>
          <p:cNvSpPr txBox="1">
            <a:spLocks/>
          </p:cNvSpPr>
          <p:nvPr/>
        </p:nvSpPr>
        <p:spPr>
          <a:xfrm>
            <a:off x="2667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Exemplo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de R²</a:t>
            </a:r>
            <a:endParaRPr lang="pt-BR" sz="22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377585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Métricas para regressão – R2</a:t>
            </a:r>
            <a:endParaRPr lang="en-US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6" name="Espaço Reservado para Texto 5"/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Aprendizagem Supervisionada</a:t>
            </a:r>
          </a:p>
        </p:txBody>
      </p:sp>
      <p:sp>
        <p:nvSpPr>
          <p:cNvPr id="3" name="Espaço Reservado para Conteúdo 2"/>
          <p:cNvSpPr>
            <a:spLocks noGrp="1"/>
          </p:cNvSpPr>
          <p:nvPr>
            <p:ph idx="4294967295"/>
          </p:nvPr>
        </p:nvSpPr>
        <p:spPr/>
        <p:txBody>
          <a:bodyPr/>
          <a:lstStyle/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endParaRPr lang="en-US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6284" y="1296000"/>
            <a:ext cx="7385700" cy="4154456"/>
          </a:xfrm>
          <a:prstGeom prst="rect">
            <a:avLst/>
          </a:prstGeom>
        </p:spPr>
      </p:pic>
      <p:sp>
        <p:nvSpPr>
          <p:cNvPr id="7" name="Espaço Reservado para Número de Slid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31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7045220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32</a:t>
            </a:fld>
            <a:endParaRPr lang="de-DE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CaixaDeTexto 5"/>
              <p:cNvSpPr txBox="1"/>
              <p:nvPr/>
            </p:nvSpPr>
            <p:spPr>
              <a:xfrm>
                <a:off x="-95197" y="1394653"/>
                <a:ext cx="10117078" cy="596412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noAutofit/>
              </a:bodyPr>
              <a:lstStyle/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Bosch Sans Black" panose="020B0804020202020204" pitchFamily="34" charset="0"/>
                  <a:buChar char="▶"/>
                </a:pPr>
                <a:r>
                  <a:rPr lang="pt-BR" b="1" kern="0" dirty="0">
                    <a:solidFill>
                      <a:srgbClr val="000000"/>
                    </a:solidFill>
                  </a:rPr>
                  <a:t>MAE </a:t>
                </a:r>
                <a:r>
                  <a:rPr lang="pt-BR" kern="0" dirty="0">
                    <a:solidFill>
                      <a:srgbClr val="000000"/>
                    </a:solidFill>
                  </a:rPr>
                  <a:t>O erro absoluto médio (MAE) é similar ao MSE, porém ao invés da soma dos quadrados dos erros o MAE utiliza a soma dos valores absolutos dos erros. </a:t>
                </a:r>
              </a:p>
              <a:p>
                <a:pPr marL="696887" lvl="1" indent="-285750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  <a:buFont typeface="Arial" panose="020B0604020202020204" pitchFamily="34" charset="0"/>
                  <a:buChar char="•"/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MAE</m:t>
                      </m:r>
                      <m:r>
                        <a:rPr lang="en-US" b="0" i="0" kern="0" smtClean="0">
                          <a:solidFill>
                            <a:srgbClr val="000000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den>
                      </m:f>
                      <m:nary>
                        <m:naryPr>
                          <m:chr m:val="∑"/>
                          <m:ctrlP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m:rPr>
                              <m:brk m:alnAt="23"/>
                            </m:rP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𝑖</m:t>
                          </m:r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=1</m:t>
                          </m:r>
                        </m:sub>
                        <m:sup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𝑁</m:t>
                          </m:r>
                        </m:sup>
                        <m:e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  <m:sSub>
                            <m:sSubPr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pt-BR" i="1" ker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 −</m:t>
                          </m:r>
                          <m:sSub>
                            <m:sSubPr>
                              <m:ctrlP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pt-BR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pt-BR" i="1" kern="0">
                                      <a:solidFill>
                                        <a:srgbClr val="000000"/>
                                      </a:solidFill>
                                      <a:latin typeface="Cambria Math" panose="02040503050406030204" pitchFamily="18" charset="0"/>
                                    </a:rPr>
                                    <m:t>𝑦</m:t>
                                  </m:r>
                                </m:e>
                              </m:acc>
                            </m:e>
                            <m:sub>
                              <m:r>
                                <a:rPr lang="pt-BR" i="1" kern="0">
                                  <a:solidFill>
                                    <a:srgbClr val="000000"/>
                                  </a:solidFill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b="0" i="1" kern="0" smtClean="0">
                              <a:solidFill>
                                <a:srgbClr val="000000"/>
                              </a:solidFill>
                              <a:latin typeface="Cambria Math" panose="02040503050406030204" pitchFamily="18" charset="0"/>
                            </a:rPr>
                            <m:t>|</m:t>
                          </m:r>
                        </m:e>
                      </m:nary>
                    </m:oMath>
                  </m:oMathPara>
                </a14:m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endParaRPr lang="pt-BR" kern="0" dirty="0">
                  <a:solidFill>
                    <a:srgbClr val="000000"/>
                  </a:solidFill>
                </a:endParaRPr>
              </a:p>
              <a:p>
                <a:pPr lvl="2" fontAlgn="auto">
                  <a:lnSpc>
                    <a:spcPts val="2300"/>
                  </a:lnSpc>
                  <a:spcBef>
                    <a:spcPts val="500"/>
                  </a:spcBef>
                  <a:spcAft>
                    <a:spcPts val="0"/>
                  </a:spcAft>
                </a:pPr>
                <a:r>
                  <a:rPr lang="pt-BR" kern="0" dirty="0">
                    <a:solidFill>
                      <a:srgbClr val="000000"/>
                    </a:solidFill>
                  </a:rPr>
                  <a:t>Enquanto o MSE penaliza mais os grandes erros de predição, o MAE penaliza os erros de forma igual. Lembrando que é o módulo da diferença.</a:t>
                </a:r>
                <a:endParaRPr kumimoji="0" lang="pt-BR" b="1" i="0" u="none" strike="noStrike" kern="0" cap="none" spc="0" normalizeH="0" dirty="0">
                  <a:ln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</a:endParaRPr>
              </a:p>
            </p:txBody>
          </p:sp>
        </mc:Choice>
        <mc:Fallback xmlns="">
          <p:sp>
            <p:nvSpPr>
              <p:cNvPr id="6" name="CaixaDeTexto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-95197" y="1394653"/>
                <a:ext cx="10117078" cy="596412"/>
              </a:xfrm>
              <a:prstGeom prst="rect">
                <a:avLst/>
              </a:prstGeom>
              <a:blipFill>
                <a:blip r:embed="rId2"/>
                <a:stretch>
                  <a:fillRect t="-14286" r="-723" b="-41938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Métricas de Erro - Regressão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123264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m 15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33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66700" y="1167927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MAE x RMSE</a:t>
            </a:r>
            <a:endParaRPr lang="pt-BR" kern="0" dirty="0">
              <a:solidFill>
                <a:srgbClr val="000000"/>
              </a:solidFill>
            </a:endParaRPr>
          </a:p>
          <a:p>
            <a:pPr lvl="2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2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</p:txBody>
      </p:sp>
      <p:graphicFrame>
        <p:nvGraphicFramePr>
          <p:cNvPr id="9" name="Tabela 9">
            <a:extLst>
              <a:ext uri="{FF2B5EF4-FFF2-40B4-BE49-F238E27FC236}">
                <a16:creationId xmlns:a16="http://schemas.microsoft.com/office/drawing/2014/main" id="{3E389407-1EF2-409A-9E92-BD316B100B7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08996676"/>
              </p:ext>
            </p:extLst>
          </p:nvPr>
        </p:nvGraphicFramePr>
        <p:xfrm>
          <a:off x="3418113" y="1007704"/>
          <a:ext cx="5500914" cy="32004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916819">
                  <a:extLst>
                    <a:ext uri="{9D8B030D-6E8A-4147-A177-3AD203B41FA5}">
                      <a16:colId xmlns:a16="http://schemas.microsoft.com/office/drawing/2014/main" val="4028708671"/>
                    </a:ext>
                  </a:extLst>
                </a:gridCol>
                <a:gridCol w="916819">
                  <a:extLst>
                    <a:ext uri="{9D8B030D-6E8A-4147-A177-3AD203B41FA5}">
                      <a16:colId xmlns:a16="http://schemas.microsoft.com/office/drawing/2014/main" val="2636667078"/>
                    </a:ext>
                  </a:extLst>
                </a:gridCol>
                <a:gridCol w="916819">
                  <a:extLst>
                    <a:ext uri="{9D8B030D-6E8A-4147-A177-3AD203B41FA5}">
                      <a16:colId xmlns:a16="http://schemas.microsoft.com/office/drawing/2014/main" val="695537851"/>
                    </a:ext>
                  </a:extLst>
                </a:gridCol>
                <a:gridCol w="916819">
                  <a:extLst>
                    <a:ext uri="{9D8B030D-6E8A-4147-A177-3AD203B41FA5}">
                      <a16:colId xmlns:a16="http://schemas.microsoft.com/office/drawing/2014/main" val="1846082012"/>
                    </a:ext>
                  </a:extLst>
                </a:gridCol>
                <a:gridCol w="916819">
                  <a:extLst>
                    <a:ext uri="{9D8B030D-6E8A-4147-A177-3AD203B41FA5}">
                      <a16:colId xmlns:a16="http://schemas.microsoft.com/office/drawing/2014/main" val="3422620459"/>
                    </a:ext>
                  </a:extLst>
                </a:gridCol>
                <a:gridCol w="916819">
                  <a:extLst>
                    <a:ext uri="{9D8B030D-6E8A-4147-A177-3AD203B41FA5}">
                      <a16:colId xmlns:a16="http://schemas.microsoft.com/office/drawing/2014/main" val="1614196722"/>
                    </a:ext>
                  </a:extLst>
                </a:gridCol>
              </a:tblGrid>
              <a:tr h="408059">
                <a:tc>
                  <a:txBody>
                    <a:bodyPr/>
                    <a:lstStyle/>
                    <a:p>
                      <a:r>
                        <a:rPr lang="pt-BR" dirty="0"/>
                        <a:t>Turma A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Turma B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Eaa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Eab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Eqa</a:t>
                      </a:r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 err="1"/>
                        <a:t>Eqb</a:t>
                      </a:r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200184999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80486915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43762293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67187853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7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22754974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4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450680458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14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pt-BR" dirty="0"/>
                        <a:t>62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1247793"/>
                  </a:ext>
                </a:extLst>
              </a:tr>
              <a:tr h="233177"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pt-BR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352513171"/>
                  </a:ext>
                </a:extLst>
              </a:tr>
            </a:tbl>
          </a:graphicData>
        </a:graphic>
      </p:graphicFrame>
      <p:sp>
        <p:nvSpPr>
          <p:cNvPr id="10" name="CaixaDeTexto 9">
            <a:extLst>
              <a:ext uri="{FF2B5EF4-FFF2-40B4-BE49-F238E27FC236}">
                <a16:creationId xmlns:a16="http://schemas.microsoft.com/office/drawing/2014/main" id="{30CA91A5-27E2-4987-A892-755FF9EE0F02}"/>
              </a:ext>
            </a:extLst>
          </p:cNvPr>
          <p:cNvSpPr txBox="1"/>
          <p:nvPr/>
        </p:nvSpPr>
        <p:spPr>
          <a:xfrm>
            <a:off x="2526631" y="3484542"/>
            <a:ext cx="891482" cy="41021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R="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Tx/>
              <a:buNone/>
              <a:tabLst/>
            </a:pPr>
            <a:r>
              <a:rPr kumimoji="0" lang="pt-BR" sz="18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média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F6823EC0-1A00-4102-8B8B-810C2EEBC424}"/>
              </a:ext>
            </a:extLst>
          </p:cNvPr>
          <p:cNvSpPr txBox="1"/>
          <p:nvPr/>
        </p:nvSpPr>
        <p:spPr>
          <a:xfrm>
            <a:off x="142011" y="4351680"/>
            <a:ext cx="10117078" cy="135243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Os erros maiores são muito mais expressivos com Erro médio quadrático.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Para a escolha do erro absoluto, o avaliador não está se importando com as notas que estejam muito distantes da média.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Para verificar erros grosseiros é recomendado usar o erro quadrático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</p:txBody>
      </p:sp>
      <p:sp>
        <p:nvSpPr>
          <p:cNvPr id="13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4" name="Título 3"/>
          <p:cNvSpPr txBox="1">
            <a:spLocks/>
          </p:cNvSpPr>
          <p:nvPr/>
        </p:nvSpPr>
        <p:spPr>
          <a:xfrm>
            <a:off x="2592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Exemplo</a:t>
            </a:r>
          </a:p>
        </p:txBody>
      </p:sp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15009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34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0" y="1320498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MAE x MSE x RMSE</a:t>
            </a:r>
            <a:endParaRPr lang="pt-BR" kern="0" dirty="0">
              <a:solidFill>
                <a:srgbClr val="000000"/>
              </a:solidFill>
            </a:endParaRPr>
          </a:p>
          <a:p>
            <a:pPr lvl="2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  <a:p>
            <a:pPr lvl="2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pt-BR" kern="0" dirty="0">
              <a:solidFill>
                <a:srgbClr val="000000"/>
              </a:solidFill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9451943"/>
              </p:ext>
            </p:extLst>
          </p:nvPr>
        </p:nvGraphicFramePr>
        <p:xfrm>
          <a:off x="3766455" y="2223289"/>
          <a:ext cx="3438088" cy="319779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522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59522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59522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59522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8414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7155" y="71272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Métricas de Erro - Regressão</a:t>
            </a:r>
          </a:p>
        </p:txBody>
      </p:sp>
      <p:graphicFrame>
        <p:nvGraphicFramePr>
          <p:cNvPr id="11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4688927"/>
              </p:ext>
            </p:extLst>
          </p:nvPr>
        </p:nvGraphicFramePr>
        <p:xfrm>
          <a:off x="3768706" y="2223036"/>
          <a:ext cx="3435836" cy="3198048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8959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58959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58959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58959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i="0" u="none" strike="noStrike" dirty="0">
                          <a:solidFill>
                            <a:srgbClr val="000000"/>
                          </a:solidFill>
                          <a:effectLst/>
                          <a:latin typeface="Arial" panose="020B0604020202020204" pitchFamily="34" charset="0"/>
                        </a:rPr>
                        <a:t>Real</a:t>
                      </a: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8432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graphicFrame>
        <p:nvGraphicFramePr>
          <p:cNvPr id="12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88103442"/>
              </p:ext>
            </p:extLst>
          </p:nvPr>
        </p:nvGraphicFramePr>
        <p:xfrm>
          <a:off x="3765577" y="2230917"/>
          <a:ext cx="3438964" cy="3190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59741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59741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59741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59741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graphicFrame>
        <p:nvGraphicFramePr>
          <p:cNvPr id="13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9750553"/>
              </p:ext>
            </p:extLst>
          </p:nvPr>
        </p:nvGraphicFramePr>
        <p:xfrm>
          <a:off x="3762700" y="2230923"/>
          <a:ext cx="3441840" cy="3197782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460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60460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60460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60460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8413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graphicFrame>
        <p:nvGraphicFramePr>
          <p:cNvPr id="1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0378079"/>
              </p:ext>
            </p:extLst>
          </p:nvPr>
        </p:nvGraphicFramePr>
        <p:xfrm>
          <a:off x="3762447" y="2238808"/>
          <a:ext cx="3442092" cy="3197530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523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60523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60523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60523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TOTAL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39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297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8395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graphicFrame>
        <p:nvGraphicFramePr>
          <p:cNvPr id="16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7019196"/>
              </p:ext>
            </p:extLst>
          </p:nvPr>
        </p:nvGraphicFramePr>
        <p:xfrm>
          <a:off x="3760569" y="2230923"/>
          <a:ext cx="3443972" cy="3190166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993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60993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60993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60993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TOTAL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39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297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MAE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b="1" u="none" strike="noStrike" dirty="0">
                          <a:effectLst/>
                        </a:rPr>
                        <a:t>4.333333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MSE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b="1" u="none" strike="noStrike" dirty="0">
                          <a:effectLst/>
                        </a:rPr>
                        <a:t>33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7869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graphicFrame>
        <p:nvGraphicFramePr>
          <p:cNvPr id="17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15599472"/>
              </p:ext>
            </p:extLst>
          </p:nvPr>
        </p:nvGraphicFramePr>
        <p:xfrm>
          <a:off x="3760822" y="2220385"/>
          <a:ext cx="3443716" cy="3200694"/>
        </p:xfrm>
        <a:graphic>
          <a:graphicData uri="http://schemas.openxmlformats.org/drawingml/2006/table">
            <a:tbl>
              <a:tblPr>
                <a:tableStyleId>{5C22544A-7EE6-4342-B048-85BDC9FD1C3A}</a:tableStyleId>
              </a:tblPr>
              <a:tblGrid>
                <a:gridCol w="860929">
                  <a:extLst>
                    <a:ext uri="{9D8B030D-6E8A-4147-A177-3AD203B41FA5}">
                      <a16:colId xmlns:a16="http://schemas.microsoft.com/office/drawing/2014/main" val="4044234340"/>
                    </a:ext>
                  </a:extLst>
                </a:gridCol>
                <a:gridCol w="860929">
                  <a:extLst>
                    <a:ext uri="{9D8B030D-6E8A-4147-A177-3AD203B41FA5}">
                      <a16:colId xmlns:a16="http://schemas.microsoft.com/office/drawing/2014/main" val="2141173247"/>
                    </a:ext>
                  </a:extLst>
                </a:gridCol>
                <a:gridCol w="860929">
                  <a:extLst>
                    <a:ext uri="{9D8B030D-6E8A-4147-A177-3AD203B41FA5}">
                      <a16:colId xmlns:a16="http://schemas.microsoft.com/office/drawing/2014/main" val="575592046"/>
                    </a:ext>
                  </a:extLst>
                </a:gridCol>
                <a:gridCol w="860929">
                  <a:extLst>
                    <a:ext uri="{9D8B030D-6E8A-4147-A177-3AD203B41FA5}">
                      <a16:colId xmlns:a16="http://schemas.microsoft.com/office/drawing/2014/main" val="395813529"/>
                    </a:ext>
                  </a:extLst>
                </a:gridCol>
              </a:tblGrid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Real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Predito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 err="1">
                          <a:effectLst/>
                        </a:rPr>
                        <a:t>Err</a:t>
                      </a:r>
                      <a:r>
                        <a:rPr lang="pt-BR" sz="1000" b="1" u="none" strike="noStrike" dirty="0">
                          <a:effectLst/>
                        </a:rPr>
                        <a:t> </a:t>
                      </a:r>
                      <a:r>
                        <a:rPr lang="pt-BR" sz="1000" b="1" u="none" strike="noStrike" dirty="0" err="1">
                          <a:effectLst/>
                        </a:rPr>
                        <a:t>Abs</a:t>
                      </a:r>
                      <a:r>
                        <a:rPr lang="pt-BR" sz="1000" b="1" u="none" strike="noStrike" dirty="0">
                          <a:effectLst/>
                        </a:rPr>
                        <a:t> Q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2755980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2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24121746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787010585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5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8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20830614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7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49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136623015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4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16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6990773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2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15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13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169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85656759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0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1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78369768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8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0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53520873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9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>
                          <a:effectLst/>
                        </a:rPr>
                        <a:t>3</a:t>
                      </a:r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u="none" strike="noStrike" dirty="0">
                          <a:effectLst/>
                        </a:rPr>
                        <a:t>36</a:t>
                      </a:r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28401295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ctr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TOTAL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39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pt-BR" sz="1000" b="1" u="none" strike="noStrike" dirty="0">
                          <a:effectLst/>
                        </a:rPr>
                        <a:t>297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433412721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MAE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b="1" u="none" strike="noStrike" dirty="0">
                          <a:effectLst/>
                        </a:rPr>
                        <a:t>4.333333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68491144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MSE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b="1" u="none" strike="noStrike" dirty="0">
                          <a:effectLst/>
                        </a:rPr>
                        <a:t>33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31263768"/>
                  </a:ext>
                </a:extLst>
              </a:tr>
              <a:tr h="228621"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pt-BR" sz="1000" b="1" u="none" strike="noStrike" dirty="0">
                          <a:effectLst/>
                        </a:rPr>
                        <a:t>RMSE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pt-BR" sz="1000" b="1" u="none" strike="noStrike" dirty="0">
                          <a:effectLst/>
                        </a:rPr>
                        <a:t>5.744563</a:t>
                      </a:r>
                      <a:endParaRPr lang="pt-BR" sz="1000" b="1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pt-BR" sz="1000" b="0" i="0" u="none" strike="noStrike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9054315"/>
                  </a:ext>
                </a:extLst>
              </a:tr>
            </a:tbl>
          </a:graphicData>
        </a:graphic>
      </p:graphicFrame>
      <p:pic>
        <p:nvPicPr>
          <p:cNvPr id="15" name="Imagem 14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8" name="Imagem 17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947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35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95196" y="905588"/>
            <a:ext cx="10117078" cy="596412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u="sng" kern="0" dirty="0">
                <a:solidFill>
                  <a:srgbClr val="000000"/>
                </a:solidFill>
              </a:rPr>
              <a:t>Em resumo das métricas de erro de regressão: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O </a:t>
            </a:r>
            <a:r>
              <a:rPr kumimoji="0" lang="pt-BR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R²</a:t>
            </a:r>
            <a:r>
              <a:rPr lang="pt-BR" kern="0" dirty="0">
                <a:solidFill>
                  <a:srgbClr val="000000"/>
                </a:solidFill>
              </a:rPr>
              <a:t> é uma métrica mais simples para explicar a variância do modelo, é a única técnica apresentada aqui que leva em consideração </a:t>
            </a:r>
            <a:r>
              <a:rPr lang="pt-BR" b="1" kern="0" dirty="0" err="1">
                <a:solidFill>
                  <a:srgbClr val="000000"/>
                </a:solidFill>
              </a:rPr>
              <a:t>overfitting</a:t>
            </a:r>
            <a:r>
              <a:rPr lang="pt-BR" kern="0" dirty="0">
                <a:solidFill>
                  <a:srgbClr val="000000"/>
                </a:solidFill>
              </a:rPr>
              <a:t>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Lembrando que </a:t>
            </a:r>
            <a:r>
              <a:rPr lang="pt-BR" kern="0" dirty="0" err="1">
                <a:solidFill>
                  <a:srgbClr val="000000"/>
                </a:solidFill>
              </a:rPr>
              <a:t>overfitting</a:t>
            </a:r>
            <a:r>
              <a:rPr lang="pt-BR" kern="0" dirty="0">
                <a:solidFill>
                  <a:srgbClr val="000000"/>
                </a:solidFill>
              </a:rPr>
              <a:t> é um modelo viciado aos dados de treino, e não consegue diferenciar para dados de teste. 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MSE/RMSE</a:t>
            </a:r>
            <a:r>
              <a:rPr lang="pt-BR" kern="0" dirty="0">
                <a:solidFill>
                  <a:srgbClr val="000000"/>
                </a:solidFill>
              </a:rPr>
              <a:t> trabalham com penalização de valores grandes de erro.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MAE </a:t>
            </a:r>
            <a:r>
              <a:rPr lang="pt-BR" kern="0" dirty="0">
                <a:solidFill>
                  <a:srgbClr val="000000"/>
                </a:solidFill>
              </a:rPr>
              <a:t>trata os erros por igual.</a:t>
            </a:r>
            <a:endParaRPr lang="pt-BR" b="1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33723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Métricas de Erro - Regressão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061496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36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80464"/>
            <a:ext cx="10333482" cy="1233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dirty="0"/>
              <a:t>Modelos de Detecção de Objetos</a:t>
            </a:r>
            <a:r>
              <a:rPr lang="pt-BR" dirty="0"/>
              <a:t> consistem em uma gama de problemas mais complexos, do ponto de vista de avaliação de desempenho, comparados à </a:t>
            </a:r>
            <a:r>
              <a:rPr lang="pt-BR" b="1" dirty="0"/>
              <a:t>classificação</a:t>
            </a:r>
            <a:r>
              <a:rPr lang="pt-BR" dirty="0"/>
              <a:t> e </a:t>
            </a:r>
            <a:r>
              <a:rPr lang="pt-BR" b="1" dirty="0"/>
              <a:t>regressão</a:t>
            </a:r>
            <a:r>
              <a:rPr lang="pt-BR" dirty="0"/>
              <a:t>. Portanto métricas simples como </a:t>
            </a:r>
            <a:r>
              <a:rPr lang="pt-BR" b="1" dirty="0"/>
              <a:t>Acurácia</a:t>
            </a:r>
            <a:r>
              <a:rPr lang="pt-BR" dirty="0"/>
              <a:t> e </a:t>
            </a:r>
            <a:r>
              <a:rPr lang="pt-BR" b="1" dirty="0"/>
              <a:t>RMSE</a:t>
            </a:r>
            <a:r>
              <a:rPr lang="pt-BR" dirty="0"/>
              <a:t>, por mais que funcionem bem para problemas de </a:t>
            </a:r>
            <a:r>
              <a:rPr lang="pt-BR" b="1" dirty="0"/>
              <a:t>classificação</a:t>
            </a:r>
            <a:r>
              <a:rPr lang="pt-BR" dirty="0"/>
              <a:t> e </a:t>
            </a:r>
            <a:r>
              <a:rPr lang="pt-BR" b="1" dirty="0"/>
              <a:t>regressão</a:t>
            </a:r>
            <a:r>
              <a:rPr lang="pt-BR" dirty="0"/>
              <a:t>, não descreveriam de forma eficaz o desempenho de um modelo de detecção de objetos.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71537" y="2802135"/>
            <a:ext cx="4056453" cy="2407039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1524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Métricas de Erro – Detecção de Objetos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942212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37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280543"/>
            <a:ext cx="10333482" cy="1233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A métrica mais utilizada para avaliar modelos de </a:t>
            </a:r>
            <a:r>
              <a:rPr lang="pt-BR" b="1" dirty="0"/>
              <a:t>Detecção de Objetos</a:t>
            </a:r>
            <a:r>
              <a:rPr lang="pt-BR" dirty="0"/>
              <a:t> é a </a:t>
            </a:r>
            <a:r>
              <a:rPr lang="pt-BR" b="1" dirty="0" err="1"/>
              <a:t>M</a:t>
            </a:r>
            <a:r>
              <a:rPr lang="pt-BR" dirty="0" err="1"/>
              <a:t>ean</a:t>
            </a:r>
            <a:r>
              <a:rPr lang="pt-BR" dirty="0"/>
              <a:t> </a:t>
            </a:r>
            <a:r>
              <a:rPr lang="pt-BR" b="1" dirty="0" err="1"/>
              <a:t>A</a:t>
            </a:r>
            <a:r>
              <a:rPr lang="pt-BR" dirty="0" err="1"/>
              <a:t>verage</a:t>
            </a:r>
            <a:r>
              <a:rPr lang="pt-BR" dirty="0"/>
              <a:t> </a:t>
            </a:r>
            <a:r>
              <a:rPr lang="pt-BR" b="1" dirty="0" err="1"/>
              <a:t>P</a:t>
            </a:r>
            <a:r>
              <a:rPr lang="pt-BR" dirty="0" err="1"/>
              <a:t>recision</a:t>
            </a:r>
            <a:r>
              <a:rPr lang="pt-BR" dirty="0"/>
              <a:t> (</a:t>
            </a:r>
            <a:r>
              <a:rPr lang="pt-BR" b="1" dirty="0"/>
              <a:t>MAP</a:t>
            </a:r>
            <a:r>
              <a:rPr lang="pt-BR" dirty="0"/>
              <a:t>). Como se trata de um modelo que busca encontrar um objeto em uma possível região dentro de uma imagem, e determinar em quais das possíveis classes estes objeto se encaixaria, precisamos avaliar o quão boa é esta região encontrada e a precisão de classificação do objeto em questão. Por isso falaremos sobre duas métricas antes de </a:t>
            </a:r>
            <a:r>
              <a:rPr lang="pt-BR" b="1" dirty="0"/>
              <a:t>MAP</a:t>
            </a:r>
            <a:r>
              <a:rPr lang="pt-BR" dirty="0"/>
              <a:t>: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dirty="0"/>
              <a:t> </a:t>
            </a: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IOU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 err="1">
                <a:solidFill>
                  <a:srgbClr val="000000"/>
                </a:solidFill>
              </a:rPr>
              <a:t>A</a:t>
            </a:r>
            <a:r>
              <a:rPr lang="pt-BR" kern="0" dirty="0" err="1">
                <a:solidFill>
                  <a:srgbClr val="000000"/>
                </a:solidFill>
              </a:rPr>
              <a:t>verage</a:t>
            </a:r>
            <a:r>
              <a:rPr lang="pt-BR" kern="0" dirty="0">
                <a:solidFill>
                  <a:srgbClr val="000000"/>
                </a:solidFill>
              </a:rPr>
              <a:t> </a:t>
            </a:r>
            <a:r>
              <a:rPr lang="pt-BR" b="1" kern="0" dirty="0" err="1">
                <a:solidFill>
                  <a:srgbClr val="000000"/>
                </a:solidFill>
              </a:rPr>
              <a:t>P</a:t>
            </a:r>
            <a:r>
              <a:rPr lang="pt-BR" kern="0" dirty="0" err="1">
                <a:solidFill>
                  <a:srgbClr val="000000"/>
                </a:solidFill>
              </a:rPr>
              <a:t>recision</a:t>
            </a:r>
            <a:r>
              <a:rPr lang="pt-BR" kern="0" dirty="0">
                <a:solidFill>
                  <a:srgbClr val="000000"/>
                </a:solidFill>
              </a:rPr>
              <a:t> (</a:t>
            </a:r>
            <a:r>
              <a:rPr lang="pt-BR" b="1" kern="0" dirty="0">
                <a:solidFill>
                  <a:srgbClr val="000000"/>
                </a:solidFill>
              </a:rPr>
              <a:t>AP</a:t>
            </a:r>
            <a:r>
              <a:rPr lang="pt-BR" kern="0" dirty="0">
                <a:solidFill>
                  <a:srgbClr val="000000"/>
                </a:solidFill>
              </a:rPr>
              <a:t>)	</a:t>
            </a: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01888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Métricas de Erro – Detecção de Objetos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67673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38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132686" y="1182937"/>
            <a:ext cx="10333482" cy="1233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IOU</a:t>
            </a:r>
            <a:r>
              <a:rPr kumimoji="0" lang="pt-BR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(Interseção sobre União) mede o grau de sobreposição entre 2 áreas de detecção</a:t>
            </a:r>
            <a:r>
              <a:rPr lang="pt-BR" kern="0" dirty="0">
                <a:solidFill>
                  <a:srgbClr val="000000"/>
                </a:solidFill>
              </a:rPr>
              <a:t>.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É muito utilizado em detecção de objetos para medir </a:t>
            </a:r>
            <a:r>
              <a:rPr lang="pt-BR" kern="0" dirty="0">
                <a:solidFill>
                  <a:srgbClr val="000000"/>
                </a:solidFill>
              </a:rPr>
              <a:t>o quanto </a:t>
            </a: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a área detectada pelo modelo sobrepõe a área verdadeira. Desta forma, conseguimos ter a proporção entre 0 e 1, de quão bom está o modelo de detecção para dada amostra. </a:t>
            </a: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1268" name="Picture 4" descr="Intersection over Union (IoU) for object detection - PyImageSearch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0884" y="2938871"/>
            <a:ext cx="2406141" cy="18767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0" name="Picture 6" descr="Intersection over Union (IoU) for object detection - PyImageSearch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88190" y="2964582"/>
            <a:ext cx="4549114" cy="188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Image for post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4948" y="2846808"/>
            <a:ext cx="1951772" cy="2108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2" name="Título 3"/>
          <p:cNvSpPr txBox="1">
            <a:spLocks/>
          </p:cNvSpPr>
          <p:nvPr/>
        </p:nvSpPr>
        <p:spPr>
          <a:xfrm>
            <a:off x="259200" y="679740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Métricas de Erro – Detecção de Objetos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19623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39</a:t>
            </a:fld>
            <a:endParaRPr lang="de-DE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EA4E191E-B9B3-471A-A1BE-4BBAF1BD861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45" y="1336294"/>
            <a:ext cx="4239399" cy="199642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938DEA5B-2BB2-45FF-8F85-EBB6853C47B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007" y="3526187"/>
            <a:ext cx="4258237" cy="1996426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29A80802-3CA4-438B-8536-FD5ADB8E73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4600" y="1336294"/>
            <a:ext cx="4674033" cy="2135550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A61FF7FE-5E74-4767-BC92-530AE73F25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77073" y="4109821"/>
            <a:ext cx="4781550" cy="962025"/>
          </a:xfrm>
          <a:prstGeom prst="rect">
            <a:avLst/>
          </a:prstGeom>
        </p:spPr>
      </p:pic>
      <p:sp>
        <p:nvSpPr>
          <p:cNvPr id="19" name="CaixaDeTexto 18">
            <a:extLst>
              <a:ext uri="{FF2B5EF4-FFF2-40B4-BE49-F238E27FC236}">
                <a16:creationId xmlns:a16="http://schemas.microsoft.com/office/drawing/2014/main" id="{EF15E291-6A44-4833-811C-72C71F5C43CA}"/>
              </a:ext>
            </a:extLst>
          </p:cNvPr>
          <p:cNvSpPr txBox="1"/>
          <p:nvPr/>
        </p:nvSpPr>
        <p:spPr>
          <a:xfrm>
            <a:off x="4991892" y="5093191"/>
            <a:ext cx="10333482" cy="12332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kern="0" dirty="0">
                <a:solidFill>
                  <a:srgbClr val="000000"/>
                </a:solidFill>
              </a:rPr>
              <a:t>IOU</a:t>
            </a:r>
            <a:r>
              <a:rPr kumimoji="0" lang="pt-BR" b="1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 </a:t>
            </a:r>
            <a:r>
              <a:rPr lang="pt-BR" b="1" kern="0" dirty="0">
                <a:solidFill>
                  <a:srgbClr val="000000"/>
                </a:solidFill>
              </a:rPr>
              <a:t>está “correto” se for maior que 0,5</a:t>
            </a: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2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3" name="Título 3"/>
          <p:cNvSpPr txBox="1">
            <a:spLocks/>
          </p:cNvSpPr>
          <p:nvPr/>
        </p:nvSpPr>
        <p:spPr>
          <a:xfrm>
            <a:off x="251673" y="698317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Métricas de Erro – Detecção de Objetos</a:t>
            </a:r>
          </a:p>
        </p:txBody>
      </p:sp>
      <p:pic>
        <p:nvPicPr>
          <p:cNvPr id="14" name="Imagem 13"/>
          <p:cNvPicPr>
            <a:picLocks noChangeAspect="1"/>
          </p:cNvPicPr>
          <p:nvPr/>
        </p:nvPicPr>
        <p:blipFill rotWithShape="1">
          <a:blip r:embed="rId6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6" name="Imagem 15"/>
          <p:cNvPicPr>
            <a:picLocks noChangeAspect="1"/>
          </p:cNvPicPr>
          <p:nvPr/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5332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410845" y="1425600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Bosch Sans Black" panose="020B0804020202020204" pitchFamily="34" charset="0"/>
              <a:buChar char="▶"/>
              <a:tabLst/>
            </a:pPr>
            <a:r>
              <a:rPr kumimoji="0" lang="pt-BR" sz="20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Estocástico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Uma variável é estocástica quando na ocorrência de eventos que gera o resultado envolve aleatoriedade ou incerteza. </a:t>
            </a:r>
            <a:r>
              <a:rPr lang="pt-BR" sz="2000" b="1" kern="0" dirty="0">
                <a:solidFill>
                  <a:srgbClr val="000000"/>
                </a:solidFill>
              </a:rPr>
              <a:t>Um processo é estocástico, quando apresenta uma ou mais variáveis estocásticas</a:t>
            </a:r>
            <a:r>
              <a:rPr lang="pt-BR" sz="2000" kern="0" dirty="0">
                <a:solidFill>
                  <a:srgbClr val="000000"/>
                </a:solidFill>
              </a:rPr>
              <a:t>. </a:t>
            </a:r>
            <a:r>
              <a:rPr lang="pt-BR" sz="2000" dirty="0"/>
              <a:t>Todo o Processo que pode ser modelado como um problema de probabilidade é considerado como um </a:t>
            </a:r>
            <a:r>
              <a:rPr lang="pt-BR" sz="2000" b="1" dirty="0"/>
              <a:t>Processo Estocástico</a:t>
            </a:r>
            <a:r>
              <a:rPr lang="pt-BR" sz="2000" dirty="0"/>
              <a:t>.</a:t>
            </a:r>
            <a:r>
              <a:rPr lang="pt-BR" sz="2000" kern="0" dirty="0">
                <a:solidFill>
                  <a:srgbClr val="000000"/>
                </a:solidFill>
              </a:rPr>
              <a:t> 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As saídas são tratadas como estimativas das características reais de um sistema. 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kumimoji="0" lang="pt-BR" sz="2000" b="0" i="0" u="none" strike="noStrike" kern="0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	</a:t>
            </a:r>
            <a:r>
              <a:rPr lang="pt-BR" sz="2000" kern="0" dirty="0">
                <a:solidFill>
                  <a:srgbClr val="000000"/>
                </a:solidFill>
              </a:rPr>
              <a:t>Exemplo: Jogar uma Moeda</a:t>
            </a:r>
            <a:endParaRPr kumimoji="0" lang="pt-BR" sz="20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285750" marR="0" indent="-28575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endParaRPr kumimoji="0" lang="pt-BR" sz="1800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10" name="Título 3"/>
          <p:cNvSpPr>
            <a:spLocks noGrp="1"/>
          </p:cNvSpPr>
          <p:nvPr>
            <p:ph type="title"/>
          </p:nvPr>
        </p:nvSpPr>
        <p:spPr>
          <a:xfrm>
            <a:off x="259200" y="762300"/>
            <a:ext cx="10450800" cy="388800"/>
          </a:xfrm>
        </p:spPr>
        <p:txBody>
          <a:bodyPr/>
          <a:lstStyle/>
          <a:p>
            <a:r>
              <a:rPr lang="pt-BR" sz="2200" noProof="0" dirty="0">
                <a:solidFill>
                  <a:schemeClr val="bg2">
                    <a:lumMod val="50000"/>
                  </a:schemeClr>
                </a:solidFill>
              </a:rPr>
              <a:t>Determinístico x Estocástico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Introdução</a:t>
            </a: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2765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40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410845" y="1189019"/>
            <a:ext cx="10333482" cy="320040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O Valor de </a:t>
            </a:r>
            <a:r>
              <a:rPr lang="pt-BR" b="1" kern="0" dirty="0">
                <a:solidFill>
                  <a:srgbClr val="000000"/>
                </a:solidFill>
              </a:rPr>
              <a:t>MAP </a:t>
            </a:r>
            <a:r>
              <a:rPr lang="pt-BR" kern="0" dirty="0">
                <a:solidFill>
                  <a:srgbClr val="000000"/>
                </a:solidFill>
              </a:rPr>
              <a:t>é a média de todos os valores de </a:t>
            </a:r>
            <a:r>
              <a:rPr lang="pt-BR" b="1" kern="0" dirty="0">
                <a:solidFill>
                  <a:srgbClr val="000000"/>
                </a:solidFill>
              </a:rPr>
              <a:t>AP</a:t>
            </a:r>
            <a:r>
              <a:rPr lang="pt-BR" kern="0" dirty="0">
                <a:solidFill>
                  <a:srgbClr val="000000"/>
                </a:solidFill>
              </a:rPr>
              <a:t> para todas as classes do banco de dados.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Escolher os valores dos limites de </a:t>
            </a:r>
            <a:r>
              <a:rPr lang="pt-BR" b="1" kern="0" dirty="0">
                <a:solidFill>
                  <a:srgbClr val="000000"/>
                </a:solidFill>
              </a:rPr>
              <a:t>IOU</a:t>
            </a:r>
            <a:r>
              <a:rPr lang="pt-BR" kern="0" dirty="0">
                <a:solidFill>
                  <a:srgbClr val="000000"/>
                </a:solidFill>
              </a:rPr>
              <a:t> é uma etapa muito importante para o cálculo do </a:t>
            </a:r>
            <a:r>
              <a:rPr lang="pt-BR" b="1" kern="0" dirty="0">
                <a:solidFill>
                  <a:srgbClr val="000000"/>
                </a:solidFill>
              </a:rPr>
              <a:t>MAP</a:t>
            </a:r>
            <a:r>
              <a:rPr lang="pt-BR" kern="0" dirty="0">
                <a:solidFill>
                  <a:srgbClr val="000000"/>
                </a:solidFill>
              </a:rPr>
              <a:t> e podem refletir na escolha de um bom modelo de detecção de objetos.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Quanto maior o valor de </a:t>
            </a:r>
            <a:r>
              <a:rPr lang="pt-BR" b="1" kern="0" dirty="0">
                <a:solidFill>
                  <a:srgbClr val="000000"/>
                </a:solidFill>
              </a:rPr>
              <a:t>IOU</a:t>
            </a:r>
            <a:r>
              <a:rPr lang="pt-BR" kern="0" dirty="0">
                <a:solidFill>
                  <a:srgbClr val="000000"/>
                </a:solidFill>
              </a:rPr>
              <a:t> mais restrito é o detector de objetos.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Para o </a:t>
            </a:r>
            <a:r>
              <a:rPr lang="pt-BR" b="1" kern="0" dirty="0">
                <a:solidFill>
                  <a:srgbClr val="000000"/>
                </a:solidFill>
              </a:rPr>
              <a:t>IOU</a:t>
            </a:r>
            <a:r>
              <a:rPr lang="pt-BR" kern="0" dirty="0">
                <a:solidFill>
                  <a:srgbClr val="000000"/>
                </a:solidFill>
              </a:rPr>
              <a:t> recomenda-se valores acima de 0,5.</a:t>
            </a:r>
          </a:p>
        </p:txBody>
      </p:sp>
      <p:sp>
        <p:nvSpPr>
          <p:cNvPr id="11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2" name="Título 3"/>
          <p:cNvSpPr txBox="1">
            <a:spLocks/>
          </p:cNvSpPr>
          <p:nvPr/>
        </p:nvSpPr>
        <p:spPr>
          <a:xfrm>
            <a:off x="293527" y="716227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Métricas de Erro – Detecção de Objetos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340913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41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172114" y="1265046"/>
            <a:ext cx="7955887" cy="477380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A métrica de desempenho de </a:t>
            </a:r>
            <a:r>
              <a:rPr lang="pt-BR" b="1" dirty="0"/>
              <a:t>custo computacional </a:t>
            </a:r>
            <a:r>
              <a:rPr lang="pt-BR" dirty="0"/>
              <a:t>é uma das métricas mais simples de avaliar o desempenho de um algoritmo.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Leva em consideração o tempo em que o algoritmo leva na hora de processar os dados.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Algoritmos mais complexos precisam de mais tempo para realizarem cálculos, sendo o custo computacional mais alto.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Em alguns casos, dependendo do tipo de dado à ser processado (</a:t>
            </a:r>
            <a:r>
              <a:rPr lang="pt-BR" dirty="0" err="1"/>
              <a:t>Ex</a:t>
            </a:r>
            <a:r>
              <a:rPr lang="pt-BR" dirty="0"/>
              <a:t>: imagens), mesmo algoritmos mais simples podem consumir uma quantidade grande de processamento deixando inviável sua utilização em máquinas com hardwares de baixo custo.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Custo Computacional sozinho não é uma boa métrica de avaliação, porém combinado a uma boa métrica de erro (</a:t>
            </a:r>
            <a:r>
              <a:rPr lang="pt-BR" b="1" dirty="0"/>
              <a:t>Acurácia</a:t>
            </a:r>
            <a:r>
              <a:rPr lang="pt-BR" dirty="0"/>
              <a:t>, </a:t>
            </a:r>
            <a:r>
              <a:rPr lang="pt-BR" b="1" dirty="0"/>
              <a:t>RMSE</a:t>
            </a:r>
            <a:r>
              <a:rPr lang="pt-BR" dirty="0"/>
              <a:t>, </a:t>
            </a:r>
            <a:r>
              <a:rPr lang="pt-BR" b="1" dirty="0"/>
              <a:t>MAP</a:t>
            </a:r>
            <a:r>
              <a:rPr lang="pt-BR" dirty="0"/>
              <a:t>, ...) pode ser um bom critério de desempate.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1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1026" name="Picture 2" descr="A quantidade do tempo que você estuda significa qualidade? GEN Jurídico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29" t="6241" r="47684" b="2287"/>
          <a:stretch/>
        </p:blipFill>
        <p:spPr bwMode="auto">
          <a:xfrm>
            <a:off x="8496571" y="1894229"/>
            <a:ext cx="2213429" cy="30407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3" name="Título 3"/>
          <p:cNvSpPr txBox="1">
            <a:spLocks/>
          </p:cNvSpPr>
          <p:nvPr/>
        </p:nvSpPr>
        <p:spPr>
          <a:xfrm>
            <a:off x="259200" y="688738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Custo Computacional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344031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42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425600"/>
            <a:ext cx="10333482" cy="2616629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A métrica de desempenho de </a:t>
            </a:r>
            <a:r>
              <a:rPr lang="pt-BR" b="1" dirty="0"/>
              <a:t>convergência</a:t>
            </a:r>
            <a:r>
              <a:rPr lang="pt-BR" dirty="0"/>
              <a:t>, diferente das outras métricas mencionadas anteriormente, é a única métrica que só pode ser utilizada durante a fase de treinamento de um algoritmo.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dirty="0"/>
              <a:t>É pouco mencionada, porém muito importante na hora de escolher um algoritmo, mais do que uma métrica comparativa, pode funcionar como indicador de que o algoritmo em questão não é adequado para os dados processados.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Um dos parâmetros utilizados durante a fase de treinamento é o número máximo de iterações em que o algoritmo irá processar, às vezes chamado de </a:t>
            </a:r>
            <a:r>
              <a:rPr lang="pt-BR" i="1" kern="0" dirty="0" err="1">
                <a:solidFill>
                  <a:srgbClr val="000000"/>
                </a:solidFill>
              </a:rPr>
              <a:t>epochs</a:t>
            </a:r>
            <a:r>
              <a:rPr lang="pt-BR" kern="0" dirty="0">
                <a:solidFill>
                  <a:srgbClr val="000000"/>
                </a:solidFill>
              </a:rPr>
              <a:t> ao trabalhar com </a:t>
            </a:r>
            <a:r>
              <a:rPr lang="pt-BR" b="1" kern="0" dirty="0">
                <a:solidFill>
                  <a:srgbClr val="000000"/>
                </a:solidFill>
              </a:rPr>
              <a:t>Redes Neurais</a:t>
            </a:r>
            <a:r>
              <a:rPr lang="pt-BR" kern="0" dirty="0">
                <a:solidFill>
                  <a:srgbClr val="000000"/>
                </a:solidFill>
              </a:rPr>
              <a:t>.</a:t>
            </a: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667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Convergência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15703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43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66700" y="1425600"/>
            <a:ext cx="10333482" cy="3532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dirty="0"/>
              <a:t>Solução Local Vs. Solução Global</a:t>
            </a:r>
            <a:r>
              <a:rPr lang="pt-BR" dirty="0"/>
              <a:t>: Na busca para encontrar o melhor </a:t>
            </a:r>
            <a:r>
              <a:rPr lang="pt-BR" b="1" dirty="0"/>
              <a:t>valor objetivo</a:t>
            </a:r>
            <a:r>
              <a:rPr lang="pt-BR" dirty="0"/>
              <a:t>, dentro do espaço de possíveis soluções existente para o denominado problema. O algoritmo utilizado pode encontrar </a:t>
            </a:r>
            <a:r>
              <a:rPr lang="pt-BR" b="1" dirty="0"/>
              <a:t>Soluções Locais</a:t>
            </a:r>
            <a:r>
              <a:rPr lang="pt-BR" dirty="0"/>
              <a:t> ou </a:t>
            </a:r>
            <a:r>
              <a:rPr lang="pt-BR" b="1" dirty="0"/>
              <a:t>Soluções Globais</a:t>
            </a:r>
            <a:r>
              <a:rPr lang="pt-BR" dirty="0"/>
              <a:t>.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dirty="0"/>
              <a:t>Soluções Locais</a:t>
            </a:r>
            <a:r>
              <a:rPr lang="pt-BR" dirty="0"/>
              <a:t> é o nome dado ao conjunto para possíveis soluções que podem apresentar valores promissores dentro de uma vizinhança de possíveis soluções, porém não correspondem a o melhor </a:t>
            </a:r>
            <a:r>
              <a:rPr lang="pt-BR" b="1" dirty="0"/>
              <a:t>valor objetivo </a:t>
            </a:r>
            <a:r>
              <a:rPr lang="pt-BR" dirty="0"/>
              <a:t>contido dentro do domínio total de todas as possíveis soluções.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dirty="0"/>
              <a:t>Soluções Globais</a:t>
            </a:r>
            <a:r>
              <a:rPr lang="pt-BR" dirty="0"/>
              <a:t> é o nome dado ao conjunto de soluções que representam o melhor </a:t>
            </a:r>
            <a:r>
              <a:rPr lang="pt-BR" b="1" dirty="0"/>
              <a:t>valor objetivo </a:t>
            </a:r>
            <a:r>
              <a:rPr lang="pt-BR" dirty="0"/>
              <a:t>de um problema levando em consideração todo o domínio do espaço de busca.</a:t>
            </a:r>
            <a:endParaRPr lang="pt-BR" b="1" dirty="0"/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5766" y="3890123"/>
            <a:ext cx="2771775" cy="1647825"/>
          </a:xfrm>
          <a:prstGeom prst="rect">
            <a:avLst/>
          </a:prstGeom>
        </p:spPr>
      </p:pic>
      <p:pic>
        <p:nvPicPr>
          <p:cNvPr id="20488" name="Picture 8" descr="Example of local and global solutions in an optimization problem. |  Download Scientific Diagram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9779" y="3997358"/>
            <a:ext cx="2229661" cy="14333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1" name="Título 3"/>
          <p:cNvSpPr txBox="1">
            <a:spLocks/>
          </p:cNvSpPr>
          <p:nvPr/>
        </p:nvSpPr>
        <p:spPr>
          <a:xfrm>
            <a:off x="266700" y="698212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Convergência</a:t>
            </a:r>
          </a:p>
        </p:txBody>
      </p:sp>
      <p:pic>
        <p:nvPicPr>
          <p:cNvPr id="9" name="Imagem 8"/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5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98826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44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317859" y="1362974"/>
            <a:ext cx="10333482" cy="35323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b="1" dirty="0"/>
              <a:t>Curvas de Convergência </a:t>
            </a:r>
            <a:r>
              <a:rPr lang="pt-BR" dirty="0"/>
              <a:t>são uma representação gráfica do </a:t>
            </a:r>
            <a:r>
              <a:rPr lang="pt-BR" b="1" dirty="0"/>
              <a:t>valor objetivo </a:t>
            </a:r>
            <a:r>
              <a:rPr lang="pt-BR" dirty="0"/>
              <a:t>encontrado pelo algoritmo no final de cada iteração.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Indicam a velocidade que o algoritmo leva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     para atingir (ou não) a convergência. O que 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     pode significar desde um erro de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     parametrização ou até mesmo inaptidão 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     do algoritmo escolhido. </a:t>
            </a:r>
          </a:p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Uma rápida convergência, indica uma boa 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kern="0" dirty="0">
                <a:solidFill>
                  <a:srgbClr val="000000"/>
                </a:solidFill>
              </a:rPr>
              <a:t>     eficiência do algoritmo em lidar com </a:t>
            </a:r>
            <a:r>
              <a:rPr lang="pt-BR" b="1" kern="0" dirty="0">
                <a:solidFill>
                  <a:srgbClr val="000000"/>
                </a:solidFill>
              </a:rPr>
              <a:t>Soluções </a:t>
            </a:r>
          </a:p>
          <a:p>
            <a:pPr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b="1" kern="0" dirty="0">
                <a:solidFill>
                  <a:srgbClr val="000000"/>
                </a:solidFill>
              </a:rPr>
              <a:t>     Locais</a:t>
            </a:r>
            <a:r>
              <a:rPr lang="pt-BR" kern="0" dirty="0">
                <a:solidFill>
                  <a:srgbClr val="000000"/>
                </a:solidFill>
              </a:rPr>
              <a:t>.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6828" y="1933504"/>
            <a:ext cx="5362208" cy="2833940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2724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Convergência</a:t>
            </a: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45907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45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147200" y="1320379"/>
            <a:ext cx="10117078" cy="36269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kumimoji="0" lang="pt-BR" i="0" u="none" strike="noStrike" kern="0" cap="none" spc="0" normalizeH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</a:rPr>
              <a:t>Qual a melhor métrica</a:t>
            </a:r>
            <a:r>
              <a:rPr lang="pt-BR" kern="0" dirty="0">
                <a:solidFill>
                  <a:srgbClr val="000000"/>
                </a:solidFill>
              </a:rPr>
              <a:t>?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A escolha da métrica vai depender da característica do problema.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Classificação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Regressão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Detecção de Objetos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Existem várias métricas que se aplicam melhor a cada banco de dados, Por exemplo: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Dados com classes balanceadas : </a:t>
            </a:r>
            <a:r>
              <a:rPr lang="pt-BR" b="1" kern="0" dirty="0">
                <a:solidFill>
                  <a:srgbClr val="000000"/>
                </a:solidFill>
              </a:rPr>
              <a:t>Acurácia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Dados com classes desbalanceadas : </a:t>
            </a:r>
            <a:r>
              <a:rPr lang="pt-BR" b="1" kern="0" dirty="0">
                <a:solidFill>
                  <a:srgbClr val="000000"/>
                </a:solidFill>
              </a:rPr>
              <a:t>F1-Score</a:t>
            </a:r>
          </a:p>
          <a:p>
            <a:pPr marL="1108025" lvl="2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Recomenda-se usar mais de 1 métrica para ter uma panorama melhor do problema, facilitando o processo de tomada de decisão.</a:t>
            </a: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b="1" kern="0" dirty="0">
              <a:solidFill>
                <a:srgbClr val="000000"/>
              </a:solidFill>
            </a:endParaRP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66700" y="693475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Resumo</a:t>
            </a:r>
          </a:p>
        </p:txBody>
      </p:sp>
      <p:pic>
        <p:nvPicPr>
          <p:cNvPr id="7" name="Imagem 6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87979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ixaDeTexto 5"/>
          <p:cNvSpPr txBox="1"/>
          <p:nvPr/>
        </p:nvSpPr>
        <p:spPr>
          <a:xfrm>
            <a:off x="185874" y="1183577"/>
            <a:ext cx="10366012" cy="362695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Este exercício consiste na avaliação dos resultados de um problema de Classificação </a:t>
            </a:r>
            <a:r>
              <a:rPr lang="pt-BR" kern="0" dirty="0" err="1">
                <a:solidFill>
                  <a:srgbClr val="000000"/>
                </a:solidFill>
              </a:rPr>
              <a:t>Multi</a:t>
            </a:r>
            <a:r>
              <a:rPr lang="pt-BR" kern="0" dirty="0">
                <a:solidFill>
                  <a:srgbClr val="000000"/>
                </a:solidFill>
              </a:rPr>
              <a:t> Classe. Utilizando todas as métricas de desempenho apresentadas. 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Métricas de Erro:</a:t>
            </a:r>
          </a:p>
          <a:p>
            <a:pPr marL="1108025" lvl="2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Matriz de Confusão</a:t>
            </a:r>
          </a:p>
          <a:p>
            <a:pPr marL="1108025" lvl="2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Acurácia</a:t>
            </a:r>
          </a:p>
          <a:p>
            <a:pPr marL="1108025" lvl="2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Precisão</a:t>
            </a:r>
          </a:p>
          <a:p>
            <a:pPr marL="1108025" lvl="2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Recall</a:t>
            </a:r>
          </a:p>
          <a:p>
            <a:pPr marL="1108025" lvl="2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F1-Score</a:t>
            </a:r>
          </a:p>
          <a:p>
            <a:pPr marL="696887" lvl="1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kern="0" dirty="0">
                <a:solidFill>
                  <a:srgbClr val="000000"/>
                </a:solidFill>
              </a:rPr>
              <a:t>Custo computacional</a:t>
            </a:r>
          </a:p>
          <a:p>
            <a:pPr marL="285750" indent="-285750">
              <a:lnSpc>
                <a:spcPts val="2300"/>
              </a:lnSpc>
              <a:spcBef>
                <a:spcPts val="500"/>
              </a:spcBef>
              <a:buFont typeface="Bosch Sans Black" panose="020B0804020202020204" pitchFamily="34" charset="0"/>
              <a:buChar char="▶"/>
            </a:pPr>
            <a:r>
              <a:rPr lang="pt-BR" i="1" dirty="0" err="1"/>
              <a:t>Obs</a:t>
            </a:r>
            <a:r>
              <a:rPr lang="pt-BR" dirty="0"/>
              <a:t>: </a:t>
            </a:r>
            <a:r>
              <a:rPr lang="pt-BR" i="1" dirty="0"/>
              <a:t>Podem ser utilizadas as funções de avaliação próprias do </a:t>
            </a:r>
            <a:r>
              <a:rPr lang="pt-BR" i="1" dirty="0" err="1"/>
              <a:t>sklearn</a:t>
            </a:r>
            <a:r>
              <a:rPr lang="pt-BR" i="1" dirty="0"/>
              <a:t> como por exemplo </a:t>
            </a:r>
            <a:r>
              <a:rPr lang="pt-BR" b="1" i="1" dirty="0" err="1"/>
              <a:t>plot_confusion_matrix</a:t>
            </a:r>
            <a:r>
              <a:rPr lang="pt-BR" i="1" dirty="0"/>
              <a:t>, </a:t>
            </a:r>
            <a:r>
              <a:rPr lang="pt-BR" b="1" i="1" dirty="0" err="1"/>
              <a:t>accuracy_score</a:t>
            </a:r>
            <a:r>
              <a:rPr lang="pt-BR" i="1" dirty="0"/>
              <a:t>, </a:t>
            </a:r>
            <a:r>
              <a:rPr lang="pt-BR" b="1" i="1" dirty="0" err="1"/>
              <a:t>precision_recall_fscore_support</a:t>
            </a:r>
            <a:r>
              <a:rPr lang="pt-BR" i="1" dirty="0"/>
              <a:t> visto que o objetivo do exercício é mais focado na análise em si do que no desenvolvimento das métricas.</a:t>
            </a:r>
            <a:br>
              <a:rPr lang="pt-BR" dirty="0"/>
            </a:br>
            <a:endParaRPr lang="pt-BR" kern="0" dirty="0">
              <a:solidFill>
                <a:srgbClr val="000000"/>
              </a:solidFill>
            </a:endParaRPr>
          </a:p>
          <a:p>
            <a:pPr marL="1519161" lvl="3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kern="0" dirty="0">
              <a:solidFill>
                <a:srgbClr val="000000"/>
              </a:solidFill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i="0" u="none" strike="noStrike" kern="0" cap="none" spc="0" normalizeH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46</a:t>
            </a:fld>
            <a:endParaRPr lang="de-DE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97714" y="2230277"/>
            <a:ext cx="4889066" cy="1825074"/>
          </a:xfrm>
          <a:prstGeom prst="rect">
            <a:avLst/>
          </a:prstGeom>
        </p:spPr>
      </p:pic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43435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Métricas de Desempenho</a:t>
            </a:r>
          </a:p>
        </p:txBody>
      </p:sp>
      <p:sp>
        <p:nvSpPr>
          <p:cNvPr id="10" name="Título 3"/>
          <p:cNvSpPr txBox="1">
            <a:spLocks/>
          </p:cNvSpPr>
          <p:nvPr/>
        </p:nvSpPr>
        <p:spPr>
          <a:xfrm>
            <a:off x="259200" y="713506"/>
            <a:ext cx="10450800" cy="388800"/>
          </a:xfrm>
          <a:prstGeom prst="rect">
            <a:avLst/>
          </a:prstGeom>
        </p:spPr>
        <p:txBody>
          <a:bodyPr vert="horz" lIns="0" tIns="0" rIns="0" bIns="0" rtlCol="0" anchor="t" anchorCtr="0">
            <a:noAutofit/>
          </a:bodyPr>
          <a:lstStyle>
            <a:lvl1pPr algn="l" defTabSz="914333" rtl="0" eaLnBrk="1" latinLnBrk="0" hangingPunct="1">
              <a:lnSpc>
                <a:spcPct val="89000"/>
              </a:lnSpc>
              <a:spcBef>
                <a:spcPct val="0"/>
              </a:spcBef>
              <a:buNone/>
              <a:defRPr sz="2800" kern="1200" baseline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auto">
              <a:spcAft>
                <a:spcPts val="0"/>
              </a:spcAft>
            </a:pP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Exercício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- 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Classificação</a:t>
            </a:r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 Multi-</a:t>
            </a:r>
            <a:r>
              <a:rPr lang="en-US" sz="2200" dirty="0" err="1">
                <a:solidFill>
                  <a:schemeClr val="bg2">
                    <a:lumMod val="50000"/>
                  </a:schemeClr>
                </a:solidFill>
              </a:rPr>
              <a:t>Classe</a:t>
            </a:r>
            <a:br>
              <a:rPr lang="en-US" sz="2200" dirty="0">
                <a:solidFill>
                  <a:schemeClr val="bg2">
                    <a:lumMod val="50000"/>
                  </a:schemeClr>
                </a:solidFill>
              </a:rPr>
            </a:br>
            <a:br>
              <a:rPr lang="pt-BR" sz="2200" dirty="0">
                <a:solidFill>
                  <a:schemeClr val="bg2">
                    <a:lumMod val="50000"/>
                  </a:schemeClr>
                </a:solidFill>
              </a:rPr>
            </a:br>
            <a:endParaRPr lang="pt-BR" sz="2200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11" name="Imagem 10"/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2" name="Imagem 11"/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6423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5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376518" y="1721224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Bosch Sans Black" panose="020B0804020202020204" pitchFamily="34" charset="0"/>
              <a:buChar char="▶"/>
              <a:tabLst/>
            </a:pPr>
            <a:r>
              <a:rPr lang="pt-BR" sz="2000" kern="0" dirty="0">
                <a:solidFill>
                  <a:srgbClr val="000000"/>
                </a:solidFill>
              </a:rPr>
              <a:t>Calcular a área de um apartamento?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Estocástico ◻    Determinístico ◻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lang="en-US" kern="0" dirty="0">
              <a:solidFill>
                <a:srgbClr val="000000"/>
              </a:solidFill>
            </a:endParaRP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sp>
        <p:nvSpPr>
          <p:cNvPr id="8" name="Título 3"/>
          <p:cNvSpPr>
            <a:spLocks noGrp="1"/>
          </p:cNvSpPr>
          <p:nvPr>
            <p:ph type="title"/>
          </p:nvPr>
        </p:nvSpPr>
        <p:spPr>
          <a:xfrm>
            <a:off x="259200" y="762300"/>
            <a:ext cx="10450800" cy="388800"/>
          </a:xfrm>
        </p:spPr>
        <p:txBody>
          <a:bodyPr/>
          <a:lstStyle/>
          <a:p>
            <a:r>
              <a:rPr lang="pt-BR" sz="2200" noProof="0" dirty="0">
                <a:solidFill>
                  <a:schemeClr val="bg2">
                    <a:lumMod val="50000"/>
                  </a:schemeClr>
                </a:solidFill>
              </a:rPr>
              <a:t>Determinístico x Estocástico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Introdução</a:t>
            </a:r>
          </a:p>
        </p:txBody>
      </p:sp>
      <p:sp>
        <p:nvSpPr>
          <p:cNvPr id="3" name="CaixaDeTexto 2"/>
          <p:cNvSpPr txBox="1"/>
          <p:nvPr/>
        </p:nvSpPr>
        <p:spPr>
          <a:xfrm>
            <a:off x="376518" y="2861441"/>
            <a:ext cx="5976985" cy="13164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Bosch Sans Black" panose="020B0804020202020204" pitchFamily="34" charset="0"/>
              <a:buChar char="▶"/>
              <a:tabLst/>
            </a:pPr>
            <a:r>
              <a:rPr lang="pt-BR" sz="2000" kern="0" noProof="1">
                <a:solidFill>
                  <a:srgbClr val="000000"/>
                </a:solidFill>
              </a:rPr>
              <a:t>Sortear um número entre 0 - 100</a:t>
            </a:r>
            <a:r>
              <a:rPr lang="pt-BR" sz="2000" kern="0" dirty="0">
                <a:solidFill>
                  <a:srgbClr val="000000"/>
                </a:solidFill>
              </a:rPr>
              <a:t>?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Estocástico ◻    Determinístico ◻</a:t>
            </a:r>
          </a:p>
        </p:txBody>
      </p:sp>
      <p:sp>
        <p:nvSpPr>
          <p:cNvPr id="10" name="CaixaDeTexto 9"/>
          <p:cNvSpPr txBox="1"/>
          <p:nvPr/>
        </p:nvSpPr>
        <p:spPr>
          <a:xfrm>
            <a:off x="376517" y="3864299"/>
            <a:ext cx="5976985" cy="1316421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342900" marR="0" indent="-342900" defTabSz="914400" eaLnBrk="1" fontAlgn="auto" latinLnBrk="0" hangingPunct="1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ClrTx/>
              <a:buSzTx/>
              <a:buFont typeface="Bosch Sans Black" panose="020B0804020202020204" pitchFamily="34" charset="0"/>
              <a:buChar char="▶"/>
              <a:tabLst/>
            </a:pPr>
            <a:r>
              <a:rPr lang="pt-BR" sz="2000" kern="0" noProof="1">
                <a:solidFill>
                  <a:srgbClr val="000000"/>
                </a:solidFill>
              </a:rPr>
              <a:t>Jogar um dado para o alto e cair o número 4 com a face para cima?</a:t>
            </a:r>
          </a:p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noProof="1">
                <a:solidFill>
                  <a:srgbClr val="000000"/>
                </a:solidFill>
              </a:rPr>
              <a:t>Estocástico ◻    Determinístico ◻</a:t>
            </a:r>
          </a:p>
        </p:txBody>
      </p:sp>
      <p:sp>
        <p:nvSpPr>
          <p:cNvPr id="4" name="Retângulo 3"/>
          <p:cNvSpPr/>
          <p:nvPr/>
        </p:nvSpPr>
        <p:spPr>
          <a:xfrm>
            <a:off x="1644907" y="3167556"/>
            <a:ext cx="790281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◼</a:t>
            </a:r>
          </a:p>
        </p:txBody>
      </p:sp>
      <p:sp>
        <p:nvSpPr>
          <p:cNvPr id="5" name="Retângulo 4"/>
          <p:cNvSpPr/>
          <p:nvPr/>
        </p:nvSpPr>
        <p:spPr>
          <a:xfrm>
            <a:off x="3820547" y="2026235"/>
            <a:ext cx="790281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◼</a:t>
            </a:r>
          </a:p>
        </p:txBody>
      </p:sp>
      <p:sp>
        <p:nvSpPr>
          <p:cNvPr id="11" name="Retângulo 10"/>
          <p:cNvSpPr/>
          <p:nvPr/>
        </p:nvSpPr>
        <p:spPr>
          <a:xfrm>
            <a:off x="1652787" y="4459446"/>
            <a:ext cx="790281" cy="3872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1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lang="pt-BR" sz="2000" kern="0" dirty="0">
                <a:solidFill>
                  <a:srgbClr val="000000"/>
                </a:solidFill>
              </a:rPr>
              <a:t>◼</a:t>
            </a:r>
          </a:p>
        </p:txBody>
      </p:sp>
      <p:pic>
        <p:nvPicPr>
          <p:cNvPr id="12" name="Imagem 11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3" name="Imagem 12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242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4" grpId="0"/>
      <p:bldP spid="5" grpId="0"/>
      <p:bldP spid="1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6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66700" y="1216606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285750" indent="-285750" fontAlgn="ctr">
              <a:lnSpc>
                <a:spcPct val="200000"/>
              </a:lnSpc>
              <a:buFont typeface="Bosch Sans Black" panose="020B0804020202020204" pitchFamily="34" charset="0"/>
              <a:buChar char="▶"/>
            </a:pPr>
            <a:r>
              <a:rPr lang="pt-BR" dirty="0"/>
              <a:t>Grau de desgaste de uma ferramenta.</a:t>
            </a:r>
          </a:p>
          <a:p>
            <a:pPr marL="696887" lvl="1" indent="-285750" fontAlgn="ctr">
              <a:lnSpc>
                <a:spcPct val="200000"/>
              </a:lnSpc>
              <a:buFont typeface="Bosch Sans Black" panose="020B0804020202020204" pitchFamily="34" charset="0"/>
              <a:buChar char="▶"/>
            </a:pPr>
            <a:r>
              <a:rPr lang="pt-BR" dirty="0"/>
              <a:t>Para ter uma noção de a partir de quantas peças a ferramenta irá começar a desgastar. </a:t>
            </a:r>
          </a:p>
          <a:p>
            <a:pPr marL="285750" indent="-285750" fontAlgn="ctr">
              <a:lnSpc>
                <a:spcPct val="200000"/>
              </a:lnSpc>
              <a:buFont typeface="Bosch Sans Black" panose="020B0804020202020204" pitchFamily="34" charset="0"/>
              <a:buChar char="▶"/>
            </a:pPr>
            <a:r>
              <a:rPr lang="pt-BR" dirty="0"/>
              <a:t>Número de produtos defeituosos em uma linha de montagem.</a:t>
            </a:r>
          </a:p>
          <a:p>
            <a:pPr marL="285750" indent="-285750" fontAlgn="ctr">
              <a:lnSpc>
                <a:spcPct val="200000"/>
              </a:lnSpc>
              <a:buFont typeface="Bosch Sans Black" panose="020B0804020202020204" pitchFamily="34" charset="0"/>
              <a:buChar char="▶"/>
            </a:pPr>
            <a:r>
              <a:rPr lang="pt-BR" dirty="0"/>
              <a:t>Quantidade de unidades de um produto vendidas em tal dia.</a:t>
            </a:r>
            <a:endParaRPr lang="pt-BR" kern="0" dirty="0">
              <a:solidFill>
                <a:srgbClr val="000000"/>
              </a:solidFill>
            </a:endParaRPr>
          </a:p>
          <a:p>
            <a:pPr marL="285750" indent="-285750" fontAlgn="ctr">
              <a:lnSpc>
                <a:spcPct val="200000"/>
              </a:lnSpc>
              <a:buFont typeface="Bosch Sans Black" panose="020B0804020202020204" pitchFamily="34" charset="0"/>
              <a:buChar char="▶"/>
            </a:pPr>
            <a:r>
              <a:rPr lang="pt-BR" dirty="0"/>
              <a:t>Dentro da inteligência artificial, programas estocásticos trabalham usando métodos probabilísticos para solucionar problemas, como em redes neurais estocásticas, otimização estocástica e algoritmos genéticos. Um problema pode ser estocástico em si mesmo.</a:t>
            </a:r>
          </a:p>
        </p:txBody>
      </p:sp>
      <p:sp>
        <p:nvSpPr>
          <p:cNvPr id="8" name="Título 3"/>
          <p:cNvSpPr>
            <a:spLocks noGrp="1"/>
          </p:cNvSpPr>
          <p:nvPr>
            <p:ph type="title"/>
          </p:nvPr>
        </p:nvSpPr>
        <p:spPr>
          <a:xfrm>
            <a:off x="259200" y="762300"/>
            <a:ext cx="10450800" cy="388800"/>
          </a:xfrm>
        </p:spPr>
        <p:txBody>
          <a:bodyPr/>
          <a:lstStyle/>
          <a:p>
            <a:r>
              <a:rPr lang="pt-BR" sz="2200" noProof="0" dirty="0">
                <a:solidFill>
                  <a:schemeClr val="bg2">
                    <a:lumMod val="50000"/>
                  </a:schemeClr>
                </a:solidFill>
              </a:rPr>
              <a:t>Determinístico x Estocástico</a:t>
            </a:r>
          </a:p>
        </p:txBody>
      </p:sp>
      <p:sp>
        <p:nvSpPr>
          <p:cNvPr id="9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Introdução</a:t>
            </a:r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89844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/>
          <p:cNvSpPr txBox="1"/>
          <p:nvPr/>
        </p:nvSpPr>
        <p:spPr>
          <a:xfrm>
            <a:off x="-457200" y="1295774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lvl="1" algn="ctr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</a:pPr>
            <a:r>
              <a:rPr kumimoji="0" lang="pt-BR" sz="6000" b="0" i="0" u="none" strike="noStrike" kern="0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Algoritmos</a:t>
            </a:r>
            <a:r>
              <a:rPr kumimoji="0" lang="pt-BR" sz="6000" b="0" i="0" u="none" strike="noStrike" kern="0" cap="none" spc="0" normalizeH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t> Estocásticos</a:t>
            </a:r>
            <a:endParaRPr kumimoji="0" lang="pt-BR" sz="6000" b="0" i="0" u="none" strike="noStrike" kern="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88045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2" name="Picture 4" descr="Best Gradient Descent GIFs | Gfycat"/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90830" y="3461779"/>
            <a:ext cx="4201516" cy="2420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376518" y="777059"/>
            <a:ext cx="10450800" cy="388800"/>
          </a:xfrm>
        </p:spPr>
        <p:txBody>
          <a:bodyPr/>
          <a:lstStyle/>
          <a:p>
            <a:r>
              <a:rPr lang="pt-BR" sz="2200" dirty="0">
                <a:solidFill>
                  <a:schemeClr val="bg2">
                    <a:lumMod val="50000"/>
                  </a:schemeClr>
                </a:solidFill>
              </a:rPr>
              <a:t>Definição</a:t>
            </a: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Algoritmos Estocásticos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8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-254000" y="1552575"/>
            <a:ext cx="7340600" cy="3889863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696887" lvl="1" indent="-285750" fontAlgn="auto">
              <a:spcBef>
                <a:spcPts val="12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600" b="1" kern="0" dirty="0"/>
              <a:t>Algoritmos Estocásticos</a:t>
            </a:r>
            <a:r>
              <a:rPr lang="pt-BR" sz="1600" kern="0" dirty="0"/>
              <a:t>, diferente de algoritmos determinísticos, utilizam variáveis aleatórias para obter um resultado (aproximação do resultado). Portanto, mesmo conhecendo suas entradas não é possível dizer com exatidão qual serão suas saídas.</a:t>
            </a:r>
          </a:p>
          <a:p>
            <a:pPr marL="696887" lvl="1" indent="-285750" fontAlgn="auto">
              <a:spcBef>
                <a:spcPts val="12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600" dirty="0"/>
              <a:t>Ao utilizar variáveis aleatórias como um recurso, isso permite que os algoritmos estocásticos evitem ficar presos em soluções ruins e os fazem atingirem resultados que os algoritmos não estocásticos não conseguiriam ou não seriam de aplicação viável.</a:t>
            </a:r>
          </a:p>
          <a:p>
            <a:pPr marL="696887" lvl="1" indent="-285750" fontAlgn="auto">
              <a:spcBef>
                <a:spcPts val="12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600" dirty="0"/>
              <a:t>São muito utilizados em problemas complexos de muitas variáveis onde os métodos matemáticos são ineficientes ou ineficazes. </a:t>
            </a:r>
            <a:r>
              <a:rPr lang="pt-BR" sz="1600" i="1" dirty="0" err="1"/>
              <a:t>Ex</a:t>
            </a:r>
            <a:r>
              <a:rPr lang="pt-BR" sz="1600" i="1" dirty="0"/>
              <a:t>: simulação, otimização (mínimo Local e Global) </a:t>
            </a:r>
            <a:r>
              <a:rPr lang="pt-BR" sz="1600" i="1" dirty="0" err="1"/>
              <a:t>etc</a:t>
            </a:r>
            <a:r>
              <a:rPr lang="pt-BR" sz="1600" dirty="0"/>
              <a:t>…</a:t>
            </a:r>
          </a:p>
          <a:p>
            <a:pPr marL="696887" lvl="1" indent="-285750" fontAlgn="auto">
              <a:spcBef>
                <a:spcPts val="12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1600" dirty="0"/>
              <a:t>Um dos algoritmos estocásticos mais comuns é o Método Monte Carlo (MMC). </a:t>
            </a:r>
          </a:p>
          <a:p>
            <a:pPr marL="696887" lvl="1" indent="-285750" fontAlgn="auto">
              <a:spcBef>
                <a:spcPts val="12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sz="1600" dirty="0"/>
          </a:p>
          <a:p>
            <a:pPr marL="696887" lvl="1" indent="-28575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7" name="Picture 2" descr="Implement linear regression using gradient descent | by Arjun Chandra  Balaji | Medium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86601" y="1197293"/>
            <a:ext cx="3238500" cy="242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Deep Learning Cage Match: Gradient Descent vs CMA-ES | by Duane Nielsen |  Good Audience"/>
          <p:cNvPicPr>
            <a:picLocks noChangeAspect="1" noChangeArrowheads="1" noCrop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7379" y="1640370"/>
            <a:ext cx="3592621" cy="26928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/>
          <p:cNvPicPr>
            <a:picLocks noChangeAspect="1"/>
          </p:cNvPicPr>
          <p:nvPr/>
        </p:nvPicPr>
        <p:blipFill rotWithShape="1">
          <a:blip r:embed="rId5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11" name="Imagem 10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1418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>
          <a:xfrm>
            <a:off x="518825" y="795812"/>
            <a:ext cx="10450800" cy="388800"/>
          </a:xfrm>
        </p:spPr>
        <p:txBody>
          <a:bodyPr/>
          <a:lstStyle/>
          <a:p>
            <a:r>
              <a:rPr lang="en-US" sz="2200" dirty="0">
                <a:solidFill>
                  <a:schemeClr val="bg2">
                    <a:lumMod val="50000"/>
                  </a:schemeClr>
                </a:solidFill>
              </a:rPr>
              <a:t>Monte Carlo</a:t>
            </a:r>
            <a:endParaRPr lang="pt-BR" sz="2200" noProof="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Espaço Reservado para Texto 4"/>
          <p:cNvSpPr>
            <a:spLocks noGrp="1"/>
          </p:cNvSpPr>
          <p:nvPr>
            <p:ph type="body" sz="quarter" idx="4294967295"/>
          </p:nvPr>
        </p:nvSpPr>
        <p:spPr>
          <a:xfrm>
            <a:off x="259200" y="259200"/>
            <a:ext cx="10450800" cy="388800"/>
          </a:xfrm>
        </p:spPr>
        <p:txBody>
          <a:bodyPr/>
          <a:lstStyle/>
          <a:p>
            <a:pPr marL="0" indent="0">
              <a:buNone/>
            </a:pPr>
            <a:r>
              <a:rPr lang="pt-BR" sz="2800" noProof="0" dirty="0"/>
              <a:t>Algoritmos Estocásticos</a:t>
            </a:r>
          </a:p>
        </p:txBody>
      </p:sp>
      <p:sp>
        <p:nvSpPr>
          <p:cNvPr id="2" name="Espaço Reservado para Número de Slide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98AEC0-503E-4FA4-859C-D0F72D6E3F79}" type="slidenum">
              <a:rPr lang="de-DE" smtClean="0"/>
              <a:pPr/>
              <a:t>9</a:t>
            </a:fld>
            <a:endParaRPr lang="de-DE"/>
          </a:p>
        </p:txBody>
      </p:sp>
      <p:sp>
        <p:nvSpPr>
          <p:cNvPr id="6" name="CaixaDeTexto 5"/>
          <p:cNvSpPr txBox="1"/>
          <p:nvPr/>
        </p:nvSpPr>
        <p:spPr>
          <a:xfrm>
            <a:off x="259200" y="1332424"/>
            <a:ext cx="10117078" cy="3721214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marL="754037" lvl="1" indent="-34290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2000" dirty="0"/>
              <a:t>Foi desenvolvido por John Von Neumann e Stanislav </a:t>
            </a:r>
            <a:r>
              <a:rPr lang="pt-BR" sz="2000" dirty="0" err="1"/>
              <a:t>Ulam</a:t>
            </a:r>
            <a:r>
              <a:rPr lang="pt-BR" sz="2000" dirty="0"/>
              <a:t> em 1946. </a:t>
            </a:r>
          </a:p>
          <a:p>
            <a:pPr marL="754037" lvl="1" indent="-34290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2000" dirty="0"/>
              <a:t>Desenvolvido durante uma tentativa de estimar as chances de ganhar no jogo de cartas “Paciência”. </a:t>
            </a:r>
          </a:p>
          <a:p>
            <a:pPr marL="754037" lvl="1" indent="-34290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2000" dirty="0"/>
              <a:t>Foi muito importante nas simulações da bomba desenvolvida no Projeto </a:t>
            </a:r>
            <a:r>
              <a:rPr lang="pt-BR" sz="2000" dirty="0" err="1"/>
              <a:t>Manhatam</a:t>
            </a:r>
            <a:r>
              <a:rPr lang="pt-BR" sz="2000" dirty="0"/>
              <a:t>.</a:t>
            </a:r>
          </a:p>
          <a:p>
            <a:pPr marL="754037" lvl="1" indent="-34290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2000" dirty="0"/>
              <a:t>O </a:t>
            </a:r>
            <a:r>
              <a:rPr lang="pt-BR" sz="2000" b="1" dirty="0"/>
              <a:t>MMC</a:t>
            </a:r>
            <a:r>
              <a:rPr lang="pt-BR" sz="2000" dirty="0"/>
              <a:t>, pode ser descrito como método de simulação estatística que utiliza sequenciais de números aleatórios para desenvolver simulações. A simulação de Monte Carlo é uma série de cálculos de probabilidade que estimam a chance de um evento futuro acontecer.</a:t>
            </a:r>
          </a:p>
          <a:p>
            <a:pPr marL="754037" lvl="1" indent="-342900" fontAlgn="auto">
              <a:spcBef>
                <a:spcPts val="8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r>
              <a:rPr lang="pt-BR" sz="2000" dirty="0"/>
              <a:t>É um método numérico universal para resolver problemas por meio de amostragem aleatória.</a:t>
            </a:r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lang="pt-BR" dirty="0"/>
          </a:p>
          <a:p>
            <a:pPr marL="696887" lvl="1" indent="-285750" fontAlgn="auto">
              <a:lnSpc>
                <a:spcPts val="2300"/>
              </a:lnSpc>
              <a:spcBef>
                <a:spcPts val="500"/>
              </a:spcBef>
              <a:spcAft>
                <a:spcPts val="0"/>
              </a:spcAft>
              <a:buFont typeface="Bosch Sans Black" panose="020B0804020202020204" pitchFamily="34" charset="0"/>
              <a:buChar char="▶"/>
            </a:pPr>
            <a:endParaRPr kumimoji="0" lang="pt-BR" b="0" i="0" u="none" strike="noStrike" kern="0" cap="none" spc="0" normalizeH="0" baseline="0" dirty="0">
              <a:ln>
                <a:noFill/>
              </a:ln>
              <a:solidFill>
                <a:srgbClr val="000000"/>
              </a:solidFill>
              <a:effectLst/>
              <a:uLnTx/>
              <a:uFillTx/>
            </a:endParaRPr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</a:blip>
          <a:srcRect l="4571" t="33261" r="11072" b="15503"/>
          <a:stretch/>
        </p:blipFill>
        <p:spPr>
          <a:xfrm>
            <a:off x="9023509" y="257176"/>
            <a:ext cx="1555643" cy="779162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34153" y="257175"/>
            <a:ext cx="1876302" cy="7791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469635"/>
      </p:ext>
    </p:extLst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BG1_D2_169.PNG" val="image1.png"/>
  <p:tag name="RIGHT_D2.PNG" val="image3.png"/>
  <p:tag name="BG2_D2_169.PNG" val="image4.png"/>
  <p:tag name="SWITCH_BG1_D2_169.JPG" val="image5.png"/>
  <p:tag name="BOTTOM_D2_169.PNG" val="image6.png"/>
  <p:tag name="LOGO2_D2.PNG" val="image7.png"/>
  <p:tag name="BG3_D2_169.PNG" val="image9.png"/>
  <p:tag name="SWITCH_BG2_D2_169.JPG" val="image8.png"/>
  <p:tag name="LOGO1_D2.PNG" val="image2.png"/>
  <p:tag name="MLTEMPLATEVERSION" val="1.0"/>
  <p:tag name="SAXMLTEMPLATE" val="presentation_169"/>
  <p:tag name="SAXMLCOMPANYNAME" val="bosch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COLORSETCLASSNAME" val="ColorSet2"/>
  <p:tag name="COLORS" val="-2;-2;-2;-2;-1;-2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SHAPE_LOCKS" val="16"/>
</p:tagLst>
</file>

<file path=ppt/theme/theme1.xml><?xml version="1.0" encoding="utf-8"?>
<a:theme xmlns:a="http://schemas.openxmlformats.org/drawingml/2006/main" name="Bosch NG">
  <a:themeElements>
    <a:clrScheme name="Bosch_Fuchsia">
      <a:dk1>
        <a:srgbClr val="000000"/>
      </a:dk1>
      <a:lt1>
        <a:srgbClr val="FFFFFF"/>
      </a:lt1>
      <a:dk2>
        <a:srgbClr val="424C58"/>
      </a:dk2>
      <a:lt2>
        <a:srgbClr val="B2B3B5"/>
      </a:lt2>
      <a:accent1>
        <a:srgbClr val="A80163"/>
      </a:accent1>
      <a:accent2>
        <a:srgbClr val="D067AD"/>
      </a:accent2>
      <a:accent3>
        <a:srgbClr val="B2B3B5"/>
      </a:accent3>
      <a:accent4>
        <a:srgbClr val="424C58"/>
      </a:accent4>
      <a:accent5>
        <a:srgbClr val="3F136C"/>
      </a:accent5>
      <a:accent6>
        <a:srgbClr val="967CB1"/>
      </a:accent6>
      <a:hlink>
        <a:srgbClr val="738CB4"/>
      </a:hlink>
      <a:folHlink>
        <a:srgbClr val="B0BBD0"/>
      </a:folHlink>
    </a:clrScheme>
    <a:fontScheme name="Bosch">
      <a:majorFont>
        <a:latin typeface="Bosch Office Sans"/>
        <a:ea typeface=""/>
        <a:cs typeface=""/>
      </a:majorFont>
      <a:minorFont>
        <a:latin typeface="Bosch Office Sans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9525" cap="flat" cmpd="sng" algn="ctr">
          <a:solidFill>
            <a:srgbClr val="3F136C"/>
          </a:solidFill>
          <a:prstDash val="solid"/>
        </a:ln>
        <a:effectLst/>
      </a:spPr>
      <a:bodyPr rtlCol="0" anchor="ctr"/>
      <a:lstStyle>
        <a:defPPr marL="0" marR="0" indent="0" algn="ctr" defTabSz="914400" eaLnBrk="1" fontAlgn="auto" latinLnBrk="0" hangingPunct="1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  <a:latin typeface="Bosch Office Sans"/>
            <a:ea typeface="+mn-ea"/>
            <a:cs typeface="+mn-cs"/>
          </a:defRPr>
        </a:defPPr>
      </a:lstStyle>
    </a:spDef>
    <a:txDef>
      <a:spPr>
        <a:noFill/>
      </a:spPr>
      <a:bodyPr wrap="square" lIns="0" tIns="0" rIns="0" bIns="0" rtlCol="0">
        <a:noAutofit/>
      </a:bodyPr>
      <a:lstStyle>
        <a:defPPr marR="0" defTabSz="914400" eaLnBrk="1" fontAlgn="auto" latinLnBrk="0" hangingPunct="1">
          <a:lnSpc>
            <a:spcPts val="2300"/>
          </a:lnSpc>
          <a:spcBef>
            <a:spcPts val="500"/>
          </a:spcBef>
          <a:spcAft>
            <a:spcPts val="0"/>
          </a:spcAft>
          <a:buClrTx/>
          <a:buSzTx/>
          <a:buFontTx/>
          <a:buNone/>
          <a:tabLst/>
          <a:defRPr kumimoji="0" sz="1800" b="0" i="0" u="none" strike="noStrike" kern="0" cap="none" spc="0" normalizeH="0" baseline="0" noProof="0" dirty="0" smtClean="0">
            <a:ln>
              <a:noFill/>
            </a:ln>
            <a:solidFill>
              <a:srgbClr val="000000"/>
            </a:solidFill>
            <a:effectLst/>
            <a:uLnTx/>
            <a:uFillTx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template1.pptx" id="{6D85BA78-7D2F-4CC1-B852-648408ADA362}" vid="{9DE09E84-564A-4D2B-9055-A5F85BDDC286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2.xml><?xml version="1.0" encoding="utf-8"?>
<sax_ColorSelect>
  <Line>
    <Color val="D70012"/>
    <Color val="EA6876"/>
    <Color val="a80163"/>
    <Color val="D067AD"/>
    <Color val="3f136c"/>
    <Color val="967CB1"/>
    <Color val="08427e"/>
    <Color val="6D9ABC"/>
    <Color val="0e78c5"/>
    <Color val="6FB9E2"/>
    <Color val="1399a0"/>
    <Color val="6FC9CC"/>
    <Color val="67b419"/>
    <Color val="AEDB7D"/>
    <Color val="0a5139"/>
    <Color val="6EA293"/>
    <Color val="999FA6"/>
    <Color val="D7D7D7"/>
    <Color val="000000"/>
    <Color val="FFFFFF"/>
  </Line>
</sax_ColorSelect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3E68CD44B0EF5B4AA373F95CFD027CB6" ma:contentTypeVersion="7" ma:contentTypeDescription="Create a new document." ma:contentTypeScope="" ma:versionID="c4388565829c2d1d3ef6762aa6972a83">
  <xsd:schema xmlns:xsd="http://www.w3.org/2001/XMLSchema" xmlns:xs="http://www.w3.org/2001/XMLSchema" xmlns:p="http://schemas.microsoft.com/office/2006/metadata/properties" xmlns:ns2="8949c9f5-ed8c-44cc-b4cf-1238357f24f6" targetNamespace="http://schemas.microsoft.com/office/2006/metadata/properties" ma:root="true" ma:fieldsID="a9c3fbd0d2df8c6add37f2ab856e0cb8" ns2:_="">
    <xsd:import namespace="8949c9f5-ed8c-44cc-b4cf-1238357f24f6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949c9f5-ed8c-44cc-b4cf-1238357f24f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GenerationTime" ma:index="11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3" nillable="true" ma:displayName="MediaServiceDateTaken" ma:hidden="true" ma:internalName="MediaServiceDateTaken" ma:readOnly="true">
      <xsd:simpleType>
        <xsd:restriction base="dms:Text"/>
      </xsd:simple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4.xml><?xml version="1.0" encoding="utf-8"?>
<saxML>
  <saxMLTemplate>presentation_169</saxMLTemplate>
  <Variablen>
    <Variable>
      <Name>attachmentremark</Name>
      <OrgInhalt/>
      <Wert/>
      <Platzhalter>False</Platzhalter>
      <DocDatenDialog>True</DocDatenDialog>
      <Label>Attachment</Label>
      <FrageVar>False</FrageVar>
      <Prefix/>
      <Suffix/>
      <WegfallVar/>
      <MussFeld>False</MussFeld>
      <InDokument>True</InDokument>
      <Sektion>Rectangle7</Sektion>
      <Reihenfolge>0</Reihenfolge>
    </Variable>
    <Variable>
      <Name>departmentshort</Name>
      <OrgInhalt>C/IDI1-LA</OrgInhalt>
      <Wert>C/IDI1-LA</Wert>
      <Platzhalter>False</Platzhalter>
      <DocDatenDialog>True</DocDatenDialog>
      <Label>Authoring</Label>
      <FrageVar>False</FrageVar>
      <Prefix/>
      <Suffix/>
      <WegfallVar/>
      <MussFeld>False</MussFeld>
      <Trenner>
        <VariableVor>confidentiality</VariableVor>
        <VariableVor>businessunit</VariableVor>
        <Zwischen> | </Zwischen>
        <VariableNach>departmentshort</VariableNach>
      </Trenner>
      <InDokument>True</InDokument>
      <Sektion>Bosch_footer_1</Sektion>
      <Reihenfolge/>
    </Variable>
    <Variable>
      <Name>confidentiality</Name>
      <OrgInhalt/>
      <Wert/>
      <Platzhalter>False</Platzhalter>
      <DocDatenDialog>True</DocDatenDialog>
      <Label>Notation of confidentiality</Label>
      <FrageVar>False</FrageVar>
      <Prefix/>
      <Suffix/>
      <WegfallVar/>
      <ComboBox>
        <Option>Internal</Option>
        <Option>Confidential</Option>
        <Option>Strictly confidential</Option>
        <Option/>
      </ComboBox>
      <MussFeld>False</MussFeld>
      <InDokument>True</InDokument>
      <Sektion>Bosch_footer_1</Sektion>
      <Reihenfolge>0</Reihenfolge>
    </Variable>
    <Variable>
      <Name>copyright</Name>
      <OrgInhalt>© Robert Bosch Ltda 2019. Reserves all rights even in the event of industrial property rights. We reserve all rights of disposal such as copying and passing on to third parties</OrgInhalt>
      <Wert>© Robert Bosch Ltda 2019. Reserves all rights even in the event of industrial property rights. We reserve all rights of disposal such as copying and passing on to third parties</Wert>
      <Platzhalter>False</Platzhalter>
      <DocDatenDialog>False</DocDatenDialog>
      <Label>$tr_copyright$</Label>
      <FrageVar>False</FrageVar>
      <Prefix/>
      <Suffix/>
      <WegfallVar/>
      <MussFeld>False</MussFeld>
      <Trenner>
        <VariableVor>repositoryremark</VariableVor>
        <Zwischen>&lt;br&gt;</Zwischen>
        <VariableNach>copyright</VariableNach>
      </Trenner>
      <InDokument>True</InDokument>
      <Sektion>Bosch_footer_2</Sektion>
      <Reihenfolge/>
    </Variable>
    <Variable>
      <Name>dateformat</Name>
      <OrgInhalt>2019-07-15</OrgInhalt>
      <Wert>2019-07-15</Wert>
      <Platzhalter>False</Platzhalter>
      <DocDatenDialog>True</DocDatenDialog>
      <Label>Date</Label>
      <FrageVar>False</FrageVar>
      <Prefix/>
      <Suffix/>
      <WegfallVar/>
      <MussFeld>False</MussFeld>
      <Trenner>
        <VariableVor>departmentshort</VariableVor>
        <VariableVor>confidentiality</VariableVor>
        <VariableVor>businessunit</VariableVor>
        <Zwischen> | </Zwischen>
        <VariableNach>dateformat</VariableNach>
      </Trenner>
      <InDokument>True</InDokument>
      <Sektion>Bosch_footer_1</Sektion>
      <Reihenfolge>0</Reihenfolge>
    </Variable>
    <Variable>
      <Name>businessunit</Name>
      <OrgInhalt/>
      <Wert/>
      <Platzhalter>False</Platzhalter>
      <DocDatenDialog>False</DocDatenDialog>
      <Label>$tr_businessunit$</Label>
      <FrageVar>False</FrageVar>
      <Prefix/>
      <Suffix/>
      <WegfallVar/>
      <MussFeld>False</MussFeld>
      <Trenner>
        <VariableVor>confidentiality</VariableVor>
        <Zwischen> | </Zwischen>
        <VariableNach>businessunit</VariableNach>
      </Trenner>
      <InDokument>True</InDokument>
      <Sektion>Bosch_footer_1</Sektion>
      <Reihenfolge>0</Reihenfolge>
    </Variable>
    <Variable>
      <Name>repositoryremark</Name>
      <OrgInhalt/>
      <Wert/>
      <Platzhalter>False</Platzhalter>
      <DocDatenDialog>True</DocDatenDialog>
      <Label>Filing note</Label>
      <FrageVar>False</FrageVar>
      <Prefix/>
      <Suffix/>
      <WegfallVar/>
      <MussFeld>False</MussFeld>
      <InDokument>True</InDokument>
      <Sektion>Bosch_footer_2</Sektion>
      <Reihenfolge>0</Reihenfolge>
    </Variable>
  </Variablen>
</saxML>
</file>

<file path=customXml/item5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40AA2907-7FFA-4E0B-AA6B-4A80E6B22265}">
  <ds:schemaRefs>
    <ds:schemaRef ds:uri="http://schemas.microsoft.com/office/2006/metadata/properties"/>
    <ds:schemaRef ds:uri="http://schemas.microsoft.com/office/infopath/2007/PartnerControls"/>
  </ds:schemaRefs>
</ds:datastoreItem>
</file>

<file path=customXml/itemProps2.xml><?xml version="1.0" encoding="utf-8"?>
<ds:datastoreItem xmlns:ds="http://schemas.openxmlformats.org/officeDocument/2006/customXml" ds:itemID="{304CF217-3C90-4AA0-B541-CE45F9BD305E}">
  <ds:schemaRefs/>
</ds:datastoreItem>
</file>

<file path=customXml/itemProps3.xml><?xml version="1.0" encoding="utf-8"?>
<ds:datastoreItem xmlns:ds="http://schemas.openxmlformats.org/officeDocument/2006/customXml" ds:itemID="{A4CBD813-061C-492D-903B-E5F036981508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949c9f5-ed8c-44cc-b4cf-1238357f24f6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4.xml><?xml version="1.0" encoding="utf-8"?>
<ds:datastoreItem xmlns:ds="http://schemas.openxmlformats.org/officeDocument/2006/customXml" ds:itemID="{D0252559-44F8-474C-B66D-E357B88E32C2}">
  <ds:schemaRefs/>
</ds:datastoreItem>
</file>

<file path=customXml/itemProps5.xml><?xml version="1.0" encoding="utf-8"?>
<ds:datastoreItem xmlns:ds="http://schemas.openxmlformats.org/officeDocument/2006/customXml" ds:itemID="{5F187F8E-781E-4B85-9786-1544B0D2153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presentation_172</Template>
  <TotalTime>1</TotalTime>
  <Words>3760</Words>
  <Application>Microsoft Office PowerPoint</Application>
  <PresentationFormat>Personalizar</PresentationFormat>
  <Paragraphs>717</Paragraphs>
  <Slides>46</Slides>
  <Notes>8</Notes>
  <HiddenSlides>0</HiddenSlides>
  <MMClips>0</MMClips>
  <ScaleCrop>false</ScaleCrop>
  <HeadingPairs>
    <vt:vector size="6" baseType="variant">
      <vt:variant>
        <vt:lpstr>Fontes usadas</vt:lpstr>
      </vt:variant>
      <vt:variant>
        <vt:i4>6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46</vt:i4>
      </vt:variant>
    </vt:vector>
  </HeadingPairs>
  <TitlesOfParts>
    <vt:vector size="53" baseType="lpstr">
      <vt:lpstr>Arial</vt:lpstr>
      <vt:lpstr>Bosch Office Sans</vt:lpstr>
      <vt:lpstr>Bosch Sans Black</vt:lpstr>
      <vt:lpstr>Calibri</vt:lpstr>
      <vt:lpstr>Cambria Math</vt:lpstr>
      <vt:lpstr>Wingdings 3</vt:lpstr>
      <vt:lpstr>Bosch NG</vt:lpstr>
      <vt:lpstr>Apresentação do PowerPoint</vt:lpstr>
      <vt:lpstr>Apresentação do PowerPoint</vt:lpstr>
      <vt:lpstr>Determinístico x Estocástico</vt:lpstr>
      <vt:lpstr>Determinístico x Estocástico</vt:lpstr>
      <vt:lpstr>Determinístico x Estocástico</vt:lpstr>
      <vt:lpstr>Determinístico x Estocástico</vt:lpstr>
      <vt:lpstr>Apresentação do PowerPoint</vt:lpstr>
      <vt:lpstr>Definição</vt:lpstr>
      <vt:lpstr>Monte Carlo</vt:lpstr>
      <vt:lpstr>Monte Carlo – Exemplo</vt:lpstr>
      <vt:lpstr>Monte Carlo – Exemplo</vt:lpstr>
      <vt:lpstr>Apresentação do PowerPoint</vt:lpstr>
      <vt:lpstr>Definição</vt:lpstr>
      <vt:lpstr>Definição</vt:lpstr>
      <vt:lpstr>Definição</vt:lpstr>
      <vt:lpstr>Métricas de Erro</vt:lpstr>
      <vt:lpstr>Métricas de Erro</vt:lpstr>
      <vt:lpstr>Métricas de Erro - Classificação</vt:lpstr>
      <vt:lpstr>Métricas de Erro - Classificação</vt:lpstr>
      <vt:lpstr>Métricas de Erro - Classificação</vt:lpstr>
      <vt:lpstr>Métricas de Erro - Classificação</vt:lpstr>
      <vt:lpstr>Métricas de Erro - Classificação</vt:lpstr>
      <vt:lpstr>Métricas de Erro - Classificação</vt:lpstr>
      <vt:lpstr>Exemplo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Métricas para regressão – R2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>BOSCH Group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Curso Front</dc:title>
  <dc:creator>Camargo Junior Jose (C/IDI1-LA)</dc:creator>
  <cp:lastModifiedBy>Siqueira Joao (CtP/ETS)</cp:lastModifiedBy>
  <cp:revision>461</cp:revision>
  <dcterms:created xsi:type="dcterms:W3CDTF">2019-07-15T12:31:37Z</dcterms:created>
  <dcterms:modified xsi:type="dcterms:W3CDTF">2022-05-03T11:12:17Z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ttachmentremark">
    <vt:lpwstr>$attachmentremark$</vt:lpwstr>
  </property>
  <property fmtid="{D5CDD505-2E9C-101B-9397-08002B2CF9AE}" pid="3" name="confidentiality">
    <vt:lpwstr>$confidentiality$</vt:lpwstr>
  </property>
  <property fmtid="{D5CDD505-2E9C-101B-9397-08002B2CF9AE}" pid="4" name="copyright">
    <vt:lpwstr>$copyright$</vt:lpwstr>
  </property>
  <property fmtid="{D5CDD505-2E9C-101B-9397-08002B2CF9AE}" pid="5" name="dateformat">
    <vt:lpwstr>$dateformat$</vt:lpwstr>
  </property>
  <property fmtid="{D5CDD505-2E9C-101B-9397-08002B2CF9AE}" pid="6" name="businessunit">
    <vt:lpwstr>$businessunit$</vt:lpwstr>
  </property>
  <property fmtid="{D5CDD505-2E9C-101B-9397-08002B2CF9AE}" pid="7" name="repositoryremark">
    <vt:lpwstr>$repositoryremark$</vt:lpwstr>
  </property>
  <property fmtid="{D5CDD505-2E9C-101B-9397-08002B2CF9AE}" pid="8" name="ContentTypeId">
    <vt:lpwstr>0x0101003E68CD44B0EF5B4AA373F95CFD027CB6</vt:lpwstr>
  </property>
</Properties>
</file>